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1"/>
    <p:sldMasterId id="2147483669" r:id="rId2"/>
  </p:sldMasterIdLst>
  <p:notesMasterIdLst>
    <p:notesMasterId r:id="rId18"/>
  </p:notesMasterIdLst>
  <p:handoutMasterIdLst>
    <p:handoutMasterId r:id="rId19"/>
  </p:handoutMasterIdLst>
  <p:sldIdLst>
    <p:sldId id="962" r:id="rId3"/>
    <p:sldId id="956" r:id="rId4"/>
    <p:sldId id="949" r:id="rId5"/>
    <p:sldId id="950" r:id="rId6"/>
    <p:sldId id="951" r:id="rId7"/>
    <p:sldId id="952" r:id="rId8"/>
    <p:sldId id="960" r:id="rId9"/>
    <p:sldId id="959" r:id="rId10"/>
    <p:sldId id="953" r:id="rId11"/>
    <p:sldId id="957" r:id="rId12"/>
    <p:sldId id="954" r:id="rId13"/>
    <p:sldId id="955" r:id="rId14"/>
    <p:sldId id="958" r:id="rId15"/>
    <p:sldId id="961" r:id="rId16"/>
    <p:sldId id="963" r:id="rId17"/>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8">
          <p15:clr>
            <a:srgbClr val="A4A3A4"/>
          </p15:clr>
        </p15:guide>
        <p15:guide id="2" pos="158">
          <p15:clr>
            <a:srgbClr val="A4A3A4"/>
          </p15:clr>
        </p15:guide>
        <p15:guide id="3" pos="839">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00"/>
    <a:srgbClr val="686868"/>
    <a:srgbClr val="DDDDDD"/>
    <a:srgbClr val="F4F4F4"/>
    <a:srgbClr val="99CC00"/>
    <a:srgbClr val="CC00CC"/>
    <a:srgbClr val="6699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80" autoAdjust="0"/>
    <p:restoredTop sz="96552" autoAdjust="0"/>
  </p:normalViewPr>
  <p:slideViewPr>
    <p:cSldViewPr>
      <p:cViewPr varScale="1">
        <p:scale>
          <a:sx n="141" d="100"/>
          <a:sy n="141" d="100"/>
        </p:scale>
        <p:origin x="1140" y="114"/>
      </p:cViewPr>
      <p:guideLst>
        <p:guide orient="horz" pos="668"/>
        <p:guide pos="158"/>
        <p:guide pos="839"/>
      </p:guideLst>
    </p:cSldViewPr>
  </p:slideViewPr>
  <p:outlineViewPr>
    <p:cViewPr>
      <p:scale>
        <a:sx n="33" d="100"/>
        <a:sy n="33" d="100"/>
      </p:scale>
      <p:origin x="0" y="7056"/>
    </p:cViewPr>
  </p:outlineViewPr>
  <p:notesTextViewPr>
    <p:cViewPr>
      <p:scale>
        <a:sx n="33" d="100"/>
        <a:sy n="33" d="100"/>
      </p:scale>
      <p:origin x="0" y="0"/>
    </p:cViewPr>
  </p:notesTextViewPr>
  <p:sorterViewPr>
    <p:cViewPr>
      <p:scale>
        <a:sx n="125" d="100"/>
        <a:sy n="125" d="100"/>
      </p:scale>
      <p:origin x="0" y="0"/>
    </p:cViewPr>
  </p:sorterViewPr>
  <p:notesViewPr>
    <p:cSldViewPr showGuides="1">
      <p:cViewPr>
        <p:scale>
          <a:sx n="200" d="100"/>
          <a:sy n="200" d="100"/>
        </p:scale>
        <p:origin x="-630" y="744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3"/>
          <p:cNvSpPr>
            <a:spLocks noGrp="1"/>
          </p:cNvSpPr>
          <p:nvPr>
            <p:ph type="ftr" sz="quarter" idx="2"/>
          </p:nvPr>
        </p:nvSpPr>
        <p:spPr>
          <a:xfrm>
            <a:off x="453306" y="9494590"/>
            <a:ext cx="6645994" cy="432048"/>
          </a:xfrm>
          <a:prstGeom prst="rect">
            <a:avLst/>
          </a:prstGeom>
        </p:spPr>
        <p:txBody>
          <a:bodyPr vert="horz" lIns="99048" tIns="49524" rIns="99048" bIns="49524" rtlCol="0" anchor="ctr" anchorCtr="0"/>
          <a:lstStyle>
            <a:lvl1pPr algn="l">
              <a:defRPr sz="1300"/>
            </a:lvl1pPr>
          </a:lstStyle>
          <a:p>
            <a:r>
              <a:rPr lang="de-DE" sz="900" dirty="0">
                <a:latin typeface="GillSansLight" pitchFamily="2" charset="0"/>
              </a:rPr>
              <a:t>Voß/Schaar: Enterprise Information Management: Ansatz oder Wirklichkeit?</a:t>
            </a:r>
          </a:p>
          <a:p>
            <a:endParaRPr lang="de-DE" sz="900" dirty="0">
              <a:latin typeface="GillSansLight" pitchFamily="2" charset="0"/>
            </a:endParaRPr>
          </a:p>
        </p:txBody>
      </p:sp>
    </p:spTree>
    <p:extLst>
      <p:ext uri="{BB962C8B-B14F-4D97-AF65-F5344CB8AC3E}">
        <p14:creationId xmlns:p14="http://schemas.microsoft.com/office/powerpoint/2010/main" val="191015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530A968A-8D35-489E-9DA3-4AAD2C523077}" type="datetimeFigureOut">
              <a:rPr lang="de-DE" smtClean="0"/>
              <a:pPr/>
              <a:t>05.09.2022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3" tIns="45717" rIns="91433" bIns="45717"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FD6BE165-A7BD-4D62-848C-2EF20C0382CB}" type="slidenum">
              <a:rPr lang="de-DE" smtClean="0"/>
              <a:pPr/>
              <a:t>‹Nr.›</a:t>
            </a:fld>
            <a:endParaRPr lang="de-DE"/>
          </a:p>
        </p:txBody>
      </p:sp>
    </p:spTree>
    <p:extLst>
      <p:ext uri="{BB962C8B-B14F-4D97-AF65-F5344CB8AC3E}">
        <p14:creationId xmlns:p14="http://schemas.microsoft.com/office/powerpoint/2010/main" val="57309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5.jp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5575"/>
          <a:stretch/>
        </p:blipFill>
        <p:spPr bwMode="auto">
          <a:xfrm>
            <a:off x="0" y="-11644"/>
            <a:ext cx="9156292" cy="516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userDrawn="1"/>
        </p:nvSpPr>
        <p:spPr>
          <a:xfrm>
            <a:off x="918990" y="4011910"/>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600" y="4806064"/>
            <a:ext cx="418844" cy="149108"/>
          </a:xfrm>
          <a:prstGeom prst="rect">
            <a:avLst/>
          </a:prstGeom>
        </p:spPr>
      </p:pic>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6726" y="4797491"/>
            <a:ext cx="272548" cy="166254"/>
          </a:xfrm>
          <a:prstGeom prst="rect">
            <a:avLst/>
          </a:prstGeom>
        </p:spPr>
      </p:pic>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33596" y="4806345"/>
            <a:ext cx="390186" cy="162376"/>
          </a:xfrm>
          <a:prstGeom prst="rect">
            <a:avLst/>
          </a:prstGeom>
        </p:spPr>
      </p:pic>
      <p:pic>
        <p:nvPicPr>
          <p:cNvPr id="8" name="Grafik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86726" y="4275692"/>
            <a:ext cx="373321" cy="323544"/>
          </a:xfrm>
          <a:prstGeom prst="rect">
            <a:avLst/>
          </a:prstGeom>
        </p:spPr>
      </p:pic>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07758" y="4363294"/>
            <a:ext cx="352164" cy="148340"/>
          </a:xfrm>
          <a:prstGeom prst="rect">
            <a:avLst/>
          </a:prstGeom>
        </p:spPr>
      </p:pic>
      <p:pic>
        <p:nvPicPr>
          <p:cNvPr id="10" name="Grafik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8118" y="4198408"/>
            <a:ext cx="828278" cy="4229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1257324" y="87474"/>
            <a:ext cx="7563148" cy="486054"/>
          </a:xfrm>
        </p:spPr>
        <p:txBody>
          <a:bodyPr anchor="ctr">
            <a:normAutofit/>
          </a:bodyPr>
          <a:lstStyle>
            <a:lvl1pPr marL="0" indent="0" algn="l">
              <a:buNone/>
              <a:defRPr sz="2400" b="1" baseline="0">
                <a:latin typeface="+mj-lt"/>
                <a:cs typeface="Lucida Sans Unicode" pitchFamily="34" charset="0"/>
              </a:defRPr>
            </a:lvl1pPr>
          </a:lstStyle>
          <a:p>
            <a:pPr lvl="0"/>
            <a:r>
              <a:rPr lang="de-DE" dirty="0"/>
              <a:t>Text </a:t>
            </a:r>
          </a:p>
        </p:txBody>
      </p:sp>
      <p:pic>
        <p:nvPicPr>
          <p:cNvPr id="3" name="Grafik 2"/>
          <p:cNvPicPr>
            <a:picLocks noChangeAspect="1"/>
          </p:cNvPicPr>
          <p:nvPr userDrawn="1"/>
        </p:nvPicPr>
        <p:blipFill>
          <a:blip r:embed="rId2">
            <a:duotone>
              <a:schemeClr val="accent2">
                <a:shade val="45000"/>
                <a:satMod val="135000"/>
              </a:schemeClr>
              <a:prstClr val="white"/>
            </a:duotone>
          </a:blip>
          <a:srcRect/>
          <a:stretch/>
        </p:blipFill>
        <p:spPr>
          <a:xfrm>
            <a:off x="992" y="-2212"/>
            <a:ext cx="9143008" cy="5142942"/>
          </a:xfrm>
          <a:prstGeom prst="rect">
            <a:avLst/>
          </a:prstGeom>
        </p:spPr>
      </p:pic>
      <p:pic>
        <p:nvPicPr>
          <p:cNvPr id="12" name="Picture 8"/>
          <p:cNvPicPr>
            <a:picLocks noChangeAspect="1" noChangeArrowheads="1"/>
          </p:cNvPicPr>
          <p:nvPr userDrawn="1"/>
        </p:nvPicPr>
        <p:blipFill>
          <a:blip r:embed="rId3"/>
          <a:stretch>
            <a:fillRect/>
          </a:stretch>
        </p:blipFill>
        <p:spPr bwMode="auto">
          <a:xfrm>
            <a:off x="7595475" y="59679"/>
            <a:ext cx="1525725" cy="63571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7DF8A4C3-BFA1-4076-B74B-174F779AD09D}"/>
              </a:ext>
            </a:extLst>
          </p:cNvPr>
          <p:cNvSpPr/>
          <p:nvPr userDrawn="1"/>
        </p:nvSpPr>
        <p:spPr>
          <a:xfrm>
            <a:off x="1264482" y="4019784"/>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25" name="Grafik 24">
            <a:extLst>
              <a:ext uri="{FF2B5EF4-FFF2-40B4-BE49-F238E27FC236}">
                <a16:creationId xmlns:a16="http://schemas.microsoft.com/office/drawing/2014/main" id="{BF1F4196-8E4E-44EB-9DE6-511ED271D3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99792" y="4711005"/>
            <a:ext cx="661713" cy="275372"/>
          </a:xfrm>
          <a:prstGeom prst="rect">
            <a:avLst/>
          </a:prstGeom>
        </p:spPr>
      </p:pic>
      <p:pic>
        <p:nvPicPr>
          <p:cNvPr id="26" name="Grafik 25">
            <a:extLst>
              <a:ext uri="{FF2B5EF4-FFF2-40B4-BE49-F238E27FC236}">
                <a16:creationId xmlns:a16="http://schemas.microsoft.com/office/drawing/2014/main" id="{A69351D1-B183-4D7F-A6F8-E11778F64CD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73529" y="4307095"/>
            <a:ext cx="661714" cy="278730"/>
          </a:xfrm>
          <a:prstGeom prst="rect">
            <a:avLst/>
          </a:prstGeom>
        </p:spPr>
      </p:pic>
      <p:pic>
        <p:nvPicPr>
          <p:cNvPr id="28" name="Grafik 27">
            <a:extLst>
              <a:ext uri="{FF2B5EF4-FFF2-40B4-BE49-F238E27FC236}">
                <a16:creationId xmlns:a16="http://schemas.microsoft.com/office/drawing/2014/main" id="{0FCE43C2-9CF6-43D6-83B7-5966346D63B4}"/>
              </a:ext>
            </a:extLst>
          </p:cNvPr>
          <p:cNvPicPr>
            <a:picLocks noChangeAspect="1"/>
          </p:cNvPicPr>
          <p:nvPr userDrawn="1"/>
        </p:nvPicPr>
        <p:blipFill>
          <a:blip r:embed="rId6"/>
          <a:srcRect/>
          <a:stretch/>
        </p:blipFill>
        <p:spPr>
          <a:xfrm>
            <a:off x="1848978" y="4336957"/>
            <a:ext cx="540062" cy="216024"/>
          </a:xfrm>
          <a:prstGeom prst="rect">
            <a:avLst/>
          </a:prstGeom>
        </p:spPr>
      </p:pic>
      <p:pic>
        <p:nvPicPr>
          <p:cNvPr id="29" name="Grafik 28">
            <a:extLst>
              <a:ext uri="{FF2B5EF4-FFF2-40B4-BE49-F238E27FC236}">
                <a16:creationId xmlns:a16="http://schemas.microsoft.com/office/drawing/2014/main" id="{B67F4E03-D1AA-4E37-B4E1-502644D52585}"/>
              </a:ext>
            </a:extLst>
          </p:cNvPr>
          <p:cNvPicPr>
            <a:picLocks noChangeAspect="1"/>
          </p:cNvPicPr>
          <p:nvPr userDrawn="1"/>
        </p:nvPicPr>
        <p:blipFill>
          <a:blip r:embed="rId7"/>
          <a:stretch>
            <a:fillRect/>
          </a:stretch>
        </p:blipFill>
        <p:spPr>
          <a:xfrm>
            <a:off x="879568" y="4337930"/>
            <a:ext cx="769828" cy="183476"/>
          </a:xfrm>
          <a:prstGeom prst="rect">
            <a:avLst/>
          </a:prstGeom>
        </p:spPr>
      </p:pic>
      <p:pic>
        <p:nvPicPr>
          <p:cNvPr id="30" name="Grafik 29">
            <a:extLst>
              <a:ext uri="{FF2B5EF4-FFF2-40B4-BE49-F238E27FC236}">
                <a16:creationId xmlns:a16="http://schemas.microsoft.com/office/drawing/2014/main" id="{D7A23E3C-5780-4049-B7A5-BC6FD44C01D9}"/>
              </a:ext>
            </a:extLst>
          </p:cNvPr>
          <p:cNvPicPr>
            <a:picLocks noChangeAspect="1"/>
          </p:cNvPicPr>
          <p:nvPr userDrawn="1"/>
        </p:nvPicPr>
        <p:blipFill>
          <a:blip r:embed="rId8"/>
          <a:stretch>
            <a:fillRect/>
          </a:stretch>
        </p:blipFill>
        <p:spPr>
          <a:xfrm>
            <a:off x="452662" y="4644447"/>
            <a:ext cx="1037836" cy="359999"/>
          </a:xfrm>
          <a:prstGeom prst="rect">
            <a:avLst/>
          </a:prstGeom>
        </p:spPr>
      </p:pic>
      <p:pic>
        <p:nvPicPr>
          <p:cNvPr id="31" name="Grafik 30">
            <a:extLst>
              <a:ext uri="{FF2B5EF4-FFF2-40B4-BE49-F238E27FC236}">
                <a16:creationId xmlns:a16="http://schemas.microsoft.com/office/drawing/2014/main" id="{391A6F7C-4797-4CB0-B5E7-3D1D04B5FBE3}"/>
              </a:ext>
            </a:extLst>
          </p:cNvPr>
          <p:cNvPicPr>
            <a:picLocks noChangeAspect="1"/>
          </p:cNvPicPr>
          <p:nvPr userDrawn="1"/>
        </p:nvPicPr>
        <p:blipFill>
          <a:blip r:embed="rId9"/>
          <a:stretch>
            <a:fillRect/>
          </a:stretch>
        </p:blipFill>
        <p:spPr>
          <a:xfrm>
            <a:off x="1772817" y="4711005"/>
            <a:ext cx="509447" cy="216024"/>
          </a:xfrm>
          <a:prstGeom prst="rect">
            <a:avLst/>
          </a:prstGeom>
        </p:spPr>
      </p:pic>
    </p:spTree>
    <p:extLst>
      <p:ext uri="{BB962C8B-B14F-4D97-AF65-F5344CB8AC3E}">
        <p14:creationId xmlns:p14="http://schemas.microsoft.com/office/powerpoint/2010/main" val="191696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490551F-A640-4C74-A7CE-66822D711B63}"/>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0" y="0"/>
            <a:ext cx="9144000" cy="5143500"/>
          </a:xfrm>
          <a:prstGeom prst="rect">
            <a:avLst/>
          </a:prstGeom>
        </p:spPr>
      </p:pic>
      <p:pic>
        <p:nvPicPr>
          <p:cNvPr id="3" name="Picture 8" descr="Y:\Bilder\Logos\DiALOG\Award\DiALOG_Award_Logo_blau.png">
            <a:extLst>
              <a:ext uri="{FF2B5EF4-FFF2-40B4-BE49-F238E27FC236}">
                <a16:creationId xmlns:a16="http://schemas.microsoft.com/office/drawing/2014/main" id="{F6117203-880E-441D-B1A2-069ED96BF64D}"/>
              </a:ext>
            </a:extLst>
          </p:cNvPr>
          <p:cNvPicPr>
            <a:picLocks noChangeAspect="1" noChangeArrowheads="1"/>
          </p:cNvPicPr>
          <p:nvPr userDrawn="1"/>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6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1257324" y="87474"/>
            <a:ext cx="7563148" cy="486054"/>
          </a:xfrm>
        </p:spPr>
        <p:txBody>
          <a:bodyPr anchor="ctr">
            <a:normAutofit/>
          </a:bodyPr>
          <a:lstStyle>
            <a:lvl1pPr marL="0" indent="0" algn="l">
              <a:buNone/>
              <a:defRPr sz="2400" b="1" baseline="0">
                <a:latin typeface="+mj-lt"/>
                <a:cs typeface="Lucida Sans Unicode" pitchFamily="34" charset="0"/>
              </a:defRPr>
            </a:lvl1pPr>
          </a:lstStyle>
          <a:p>
            <a:pPr lvl="0"/>
            <a:r>
              <a:rPr lang="de-DE" dirty="0"/>
              <a:t>Text </a:t>
            </a:r>
          </a:p>
        </p:txBody>
      </p:sp>
      <p:pic>
        <p:nvPicPr>
          <p:cNvPr id="3" name="Picture 8" descr="Y:\Bilder\Logos\DiALOG\Award\DiALOG_Award_Logo_blau.png">
            <a:extLst>
              <a:ext uri="{FF2B5EF4-FFF2-40B4-BE49-F238E27FC236}">
                <a16:creationId xmlns:a16="http://schemas.microsoft.com/office/drawing/2014/main" id="{EF7F4751-86D9-4851-9F68-8CAE61E9B92E}"/>
              </a:ext>
            </a:extLst>
          </p:cNvPr>
          <p:cNvPicPr>
            <a:picLocks noChangeAspect="1" noChangeArrowheads="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49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575"/>
          <a:stretch/>
        </p:blipFill>
        <p:spPr bwMode="auto">
          <a:xfrm>
            <a:off x="0" y="-11644"/>
            <a:ext cx="9156292" cy="516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userDrawn="1"/>
        </p:nvSpPr>
        <p:spPr>
          <a:xfrm>
            <a:off x="918990" y="4011910"/>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660" y="4814637"/>
            <a:ext cx="418844" cy="149108"/>
          </a:xfrm>
          <a:prstGeom prst="rect">
            <a:avLst/>
          </a:prstGeom>
        </p:spPr>
      </p:pic>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3225" y="4806064"/>
            <a:ext cx="272548" cy="166254"/>
          </a:xfrm>
          <a:prstGeom prst="rect">
            <a:avLst/>
          </a:prstGeom>
        </p:spPr>
      </p:pic>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61978" y="4808003"/>
            <a:ext cx="390186" cy="162376"/>
          </a:xfrm>
          <a:prstGeom prst="rect">
            <a:avLst/>
          </a:prstGeom>
        </p:spPr>
      </p:pic>
      <p:pic>
        <p:nvPicPr>
          <p:cNvPr id="7" name="Grafik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0018" y="4716113"/>
            <a:ext cx="489854" cy="346156"/>
          </a:xfrm>
          <a:prstGeom prst="rect">
            <a:avLst/>
          </a:prstGeom>
        </p:spPr>
      </p:pic>
      <p:pic>
        <p:nvPicPr>
          <p:cNvPr id="8" name="Grafik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6726" y="4275536"/>
            <a:ext cx="373321" cy="323856"/>
          </a:xfrm>
          <a:prstGeom prst="rect">
            <a:avLst/>
          </a:prstGeom>
        </p:spPr>
      </p:pic>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9740" y="4803876"/>
            <a:ext cx="352164" cy="148340"/>
          </a:xfrm>
          <a:prstGeom prst="rect">
            <a:avLst/>
          </a:prstGeom>
        </p:spPr>
      </p:pic>
      <p:pic>
        <p:nvPicPr>
          <p:cNvPr id="10" name="Grafik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8118" y="4198408"/>
            <a:ext cx="828278" cy="422929"/>
          </a:xfrm>
          <a:prstGeom prst="rect">
            <a:avLst/>
          </a:prstGeom>
        </p:spPr>
      </p:pic>
      <p:pic>
        <p:nvPicPr>
          <p:cNvPr id="11" name="Picture 8" descr="Y:\Bilder\Logos\DiALOG\Award\DiALOG_Award_Logo_blau.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2159161" y="4400171"/>
            <a:ext cx="809594" cy="12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extLst>
              <a:ext uri="{28A0092B-C50C-407E-A947-70E740481C1C}">
                <a14:useLocalDpi xmlns:a14="http://schemas.microsoft.com/office/drawing/2010/main" val="0"/>
              </a:ext>
            </a:extLst>
          </a:blip>
          <a:srcRect l="33433" t="22928" r="14235"/>
          <a:stretch/>
        </p:blipFill>
        <p:spPr>
          <a:xfrm>
            <a:off x="992" y="-11912"/>
            <a:ext cx="9143008" cy="5162342"/>
          </a:xfrm>
          <a:prstGeom prst="rect">
            <a:avLst/>
          </a:prstGeom>
        </p:spPr>
      </p:pic>
      <p:pic>
        <p:nvPicPr>
          <p:cNvPr id="17" name="Picture 6"/>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8492" r="1"/>
          <a:stretch/>
        </p:blipFill>
        <p:spPr bwMode="auto">
          <a:xfrm>
            <a:off x="3710518" y="-740618"/>
            <a:ext cx="6262082" cy="6480720"/>
          </a:xfrm>
          <a:prstGeom prst="rect">
            <a:avLst/>
          </a:prstGeom>
          <a:noFill/>
          <a:ln>
            <a:noFill/>
          </a:ln>
          <a:effectLst>
            <a:outerShdw dist="35921" dir="2700000" algn="ctr" rotWithShape="0">
              <a:schemeClr val="bg2"/>
            </a:outerShdw>
            <a:softEdge rad="495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userDrawn="1"/>
        </p:nvSpPr>
        <p:spPr>
          <a:xfrm>
            <a:off x="1135014" y="3795886"/>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684" y="4598613"/>
            <a:ext cx="418844" cy="149108"/>
          </a:xfrm>
          <a:prstGeom prst="rect">
            <a:avLst/>
          </a:prstGeom>
        </p:spPr>
      </p:pic>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9249" y="4590040"/>
            <a:ext cx="272548" cy="166254"/>
          </a:xfrm>
          <a:prstGeom prst="rect">
            <a:avLst/>
          </a:prstGeom>
        </p:spPr>
      </p:pic>
      <p:pic>
        <p:nvPicPr>
          <p:cNvPr id="7" name="Grafik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78002" y="4591979"/>
            <a:ext cx="390186" cy="162376"/>
          </a:xfrm>
          <a:prstGeom prst="rect">
            <a:avLst/>
          </a:prstGeom>
        </p:spPr>
      </p:pic>
      <p:pic>
        <p:nvPicPr>
          <p:cNvPr id="8" name="Grafik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46042" y="4500089"/>
            <a:ext cx="489854" cy="346156"/>
          </a:xfrm>
          <a:prstGeom prst="rect">
            <a:avLst/>
          </a:prstGeom>
        </p:spPr>
      </p:pic>
      <p:pic>
        <p:nvPicPr>
          <p:cNvPr id="10" name="Grafik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35764" y="4587852"/>
            <a:ext cx="352164" cy="148340"/>
          </a:xfrm>
          <a:prstGeom prst="rect">
            <a:avLst/>
          </a:prstGeom>
        </p:spPr>
      </p:pic>
      <p:pic>
        <p:nvPicPr>
          <p:cNvPr id="11" name="Grafik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4142" y="3982384"/>
            <a:ext cx="828278" cy="422929"/>
          </a:xfrm>
          <a:prstGeom prst="rect">
            <a:avLst/>
          </a:prstGeom>
        </p:spPr>
      </p:pic>
      <p:pic>
        <p:nvPicPr>
          <p:cNvPr id="14" name="Picture 10"/>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375185" y="4184147"/>
            <a:ext cx="809594" cy="12181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04394" y="4083668"/>
            <a:ext cx="371129" cy="321645"/>
          </a:xfrm>
          <a:prstGeom prst="rect">
            <a:avLst/>
          </a:prstGeom>
        </p:spPr>
      </p:pic>
      <p:pic>
        <p:nvPicPr>
          <p:cNvPr id="12" name="Picture 8" descr="Y:\Bilder\Logos\DiALOG\Award\DiALOG_Award_Logo_blau.png"/>
          <p:cNvPicPr>
            <a:picLocks noChangeAspect="1" noChangeArrowheads="1"/>
          </p:cNvPicPr>
          <p:nvPr userDrawn="1"/>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0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1257324" y="87474"/>
            <a:ext cx="7563148" cy="486054"/>
          </a:xfrm>
        </p:spPr>
        <p:txBody>
          <a:bodyPr anchor="ctr">
            <a:normAutofit/>
          </a:bodyPr>
          <a:lstStyle>
            <a:lvl1pPr marL="0" indent="0" algn="l">
              <a:buNone/>
              <a:defRPr sz="2400" b="1" baseline="0">
                <a:latin typeface="+mj-lt"/>
                <a:cs typeface="Lucida Sans Unicode" pitchFamily="34" charset="0"/>
              </a:defRPr>
            </a:lvl1pPr>
          </a:lstStyle>
          <a:p>
            <a:pPr lvl="0"/>
            <a:r>
              <a:rPr lang="de-DE" dirty="0"/>
              <a:t>Text </a:t>
            </a:r>
          </a:p>
        </p:txBody>
      </p:sp>
      <p:pic>
        <p:nvPicPr>
          <p:cNvPr id="3" name="Grafik 2"/>
          <p:cNvPicPr>
            <a:picLocks noChangeAspect="1"/>
          </p:cNvPicPr>
          <p:nvPr userDrawn="1"/>
        </p:nvPicPr>
        <p:blipFill rotWithShape="1">
          <a:blip r:embed="rId2">
            <a:extLst>
              <a:ext uri="{28A0092B-C50C-407E-A947-70E740481C1C}">
                <a14:useLocalDpi xmlns:a14="http://schemas.microsoft.com/office/drawing/2010/main" val="0"/>
              </a:ext>
            </a:extLst>
          </a:blip>
          <a:srcRect l="33433" t="22928" r="14235"/>
          <a:stretch/>
        </p:blipFill>
        <p:spPr>
          <a:xfrm>
            <a:off x="992" y="-11912"/>
            <a:ext cx="9143008" cy="5162342"/>
          </a:xfrm>
          <a:prstGeom prst="rect">
            <a:avLst/>
          </a:prstGeom>
        </p:spPr>
      </p:pic>
      <p:sp>
        <p:nvSpPr>
          <p:cNvPr id="4" name="Rechteck 3"/>
          <p:cNvSpPr/>
          <p:nvPr userDrawn="1"/>
        </p:nvSpPr>
        <p:spPr>
          <a:xfrm>
            <a:off x="1135014" y="3795886"/>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5" name="Grafik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684" y="4598613"/>
            <a:ext cx="418844" cy="149108"/>
          </a:xfrm>
          <a:prstGeom prst="rect">
            <a:avLst/>
          </a:prstGeom>
        </p:spPr>
      </p:pic>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9249" y="4590040"/>
            <a:ext cx="272548" cy="166254"/>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78002" y="4591979"/>
            <a:ext cx="390186" cy="162376"/>
          </a:xfrm>
          <a:prstGeom prst="rect">
            <a:avLst/>
          </a:prstGeom>
        </p:spPr>
      </p:pic>
      <p:pic>
        <p:nvPicPr>
          <p:cNvPr id="8" name="Grafik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6042" y="4500089"/>
            <a:ext cx="489854" cy="346156"/>
          </a:xfrm>
          <a:prstGeom prst="rect">
            <a:avLst/>
          </a:prstGeom>
        </p:spPr>
      </p:pic>
      <p:pic>
        <p:nvPicPr>
          <p:cNvPr id="10" name="Grafik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5764" y="4587852"/>
            <a:ext cx="352164" cy="148340"/>
          </a:xfrm>
          <a:prstGeom prst="rect">
            <a:avLst/>
          </a:prstGeom>
        </p:spPr>
      </p:pic>
      <p:pic>
        <p:nvPicPr>
          <p:cNvPr id="11" name="Grafik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4142" y="3982384"/>
            <a:ext cx="828278" cy="422929"/>
          </a:xfrm>
          <a:prstGeom prst="rect">
            <a:avLst/>
          </a:prstGeom>
        </p:spPr>
      </p:pic>
      <p:pic>
        <p:nvPicPr>
          <p:cNvPr id="12" name="Picture 8" descr="Y:\Bilder\Logos\DiALOG\Award\DiALOG_Award_Logo_blau.png"/>
          <p:cNvPicPr>
            <a:picLocks noChangeAspect="1" noChangeArrowheads="1"/>
          </p:cNvPicPr>
          <p:nvPr userDrawn="1"/>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375185" y="4184147"/>
            <a:ext cx="809594" cy="12181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04394" y="4083668"/>
            <a:ext cx="371129" cy="321645"/>
          </a:xfrm>
          <a:prstGeom prst="rect">
            <a:avLst/>
          </a:prstGeom>
        </p:spPr>
      </p:pic>
    </p:spTree>
    <p:extLst>
      <p:ext uri="{BB962C8B-B14F-4D97-AF65-F5344CB8AC3E}">
        <p14:creationId xmlns:p14="http://schemas.microsoft.com/office/powerpoint/2010/main" val="175185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33433" t="22928" r="14235"/>
          <a:stretch/>
        </p:blipFill>
        <p:spPr>
          <a:xfrm>
            <a:off x="992" y="-11912"/>
            <a:ext cx="9143008" cy="5162342"/>
          </a:xfrm>
          <a:prstGeom prst="rect">
            <a:avLst/>
          </a:prstGeom>
          <a:gradFill>
            <a:gsLst>
              <a:gs pos="0">
                <a:srgbClr val="FFC000"/>
              </a:gs>
              <a:gs pos="50000">
                <a:srgbClr val="FFC000"/>
              </a:gs>
              <a:gs pos="99000">
                <a:srgbClr val="C00000"/>
              </a:gs>
            </a:gsLst>
            <a:lin ang="5400000" scaled="0"/>
          </a:gradFill>
        </p:spPr>
      </p:pic>
      <p:pic>
        <p:nvPicPr>
          <p:cNvPr id="16" name="Picture 6"/>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48492" r="1"/>
          <a:stretch/>
        </p:blipFill>
        <p:spPr bwMode="auto">
          <a:xfrm>
            <a:off x="3710518" y="-740618"/>
            <a:ext cx="6262082" cy="6480720"/>
          </a:xfrm>
          <a:prstGeom prst="rect">
            <a:avLst/>
          </a:prstGeom>
          <a:noFill/>
          <a:ln>
            <a:noFill/>
          </a:ln>
          <a:effectLst>
            <a:outerShdw dist="35921" dir="2700000" algn="ctr" rotWithShape="0">
              <a:schemeClr val="accent4"/>
            </a:outerShdw>
            <a:softEdge rad="495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descr="Y:\Bilder\Logos\DiALOG\Award\DiALOG_Award_Logo_blau.png"/>
          <p:cNvPicPr>
            <a:picLocks noChangeAspect="1" noChangeArrowheads="1"/>
          </p:cNvPicPr>
          <p:nvPr userDrawn="1"/>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noFill/>
          <a:extLst>
            <a:ext uri="{909E8E84-426E-40DD-AFC4-6F175D3DCCD1}">
              <a14:hiddenFill xmlns:a14="http://schemas.microsoft.com/office/drawing/2010/main">
                <a:solidFill>
                  <a:srgbClr val="FFFFFF"/>
                </a:solidFill>
              </a14:hiddenFill>
            </a:ext>
          </a:extLst>
        </p:spPr>
      </p:pic>
      <p:sp>
        <p:nvSpPr>
          <p:cNvPr id="22" name="Rechteck 21">
            <a:extLst>
              <a:ext uri="{FF2B5EF4-FFF2-40B4-BE49-F238E27FC236}">
                <a16:creationId xmlns:a16="http://schemas.microsoft.com/office/drawing/2014/main" id="{15AC2A52-EEA2-4461-9719-61C16C6D11B2}"/>
              </a:ext>
            </a:extLst>
          </p:cNvPr>
          <p:cNvSpPr/>
          <p:nvPr userDrawn="1"/>
        </p:nvSpPr>
        <p:spPr>
          <a:xfrm>
            <a:off x="1264482" y="4019784"/>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23" name="Grafik 22">
            <a:extLst>
              <a:ext uri="{FF2B5EF4-FFF2-40B4-BE49-F238E27FC236}">
                <a16:creationId xmlns:a16="http://schemas.microsoft.com/office/drawing/2014/main" id="{AA3B8E1A-B18C-4BD1-AFFF-9E409F92CB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52010" y="4756302"/>
            <a:ext cx="378154" cy="230674"/>
          </a:xfrm>
          <a:prstGeom prst="rect">
            <a:avLst/>
          </a:prstGeom>
        </p:spPr>
      </p:pic>
      <p:pic>
        <p:nvPicPr>
          <p:cNvPr id="24" name="Grafik 23">
            <a:extLst>
              <a:ext uri="{FF2B5EF4-FFF2-40B4-BE49-F238E27FC236}">
                <a16:creationId xmlns:a16="http://schemas.microsoft.com/office/drawing/2014/main" id="{7F4B4232-4F06-422C-8FA4-D2C1890B66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40027" y="4775653"/>
            <a:ext cx="461305" cy="191972"/>
          </a:xfrm>
          <a:prstGeom prst="rect">
            <a:avLst/>
          </a:prstGeom>
        </p:spPr>
      </p:pic>
      <p:pic>
        <p:nvPicPr>
          <p:cNvPr id="25" name="Grafik 24">
            <a:extLst>
              <a:ext uri="{FF2B5EF4-FFF2-40B4-BE49-F238E27FC236}">
                <a16:creationId xmlns:a16="http://schemas.microsoft.com/office/drawing/2014/main" id="{BB9EF8E5-4ED7-4849-AF46-7E991C4D173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73529" y="4307095"/>
            <a:ext cx="661714" cy="278730"/>
          </a:xfrm>
          <a:prstGeom prst="rect">
            <a:avLst/>
          </a:prstGeom>
        </p:spPr>
      </p:pic>
      <p:pic>
        <p:nvPicPr>
          <p:cNvPr id="26" name="Grafik 25">
            <a:extLst>
              <a:ext uri="{FF2B5EF4-FFF2-40B4-BE49-F238E27FC236}">
                <a16:creationId xmlns:a16="http://schemas.microsoft.com/office/drawing/2014/main" id="{E1CEE453-7C7B-4540-96C6-2CBDF1E68F5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7006" y="4597093"/>
            <a:ext cx="828278" cy="422929"/>
          </a:xfrm>
          <a:prstGeom prst="rect">
            <a:avLst/>
          </a:prstGeom>
        </p:spPr>
      </p:pic>
      <p:pic>
        <p:nvPicPr>
          <p:cNvPr id="27" name="Grafik 26">
            <a:extLst>
              <a:ext uri="{FF2B5EF4-FFF2-40B4-BE49-F238E27FC236}">
                <a16:creationId xmlns:a16="http://schemas.microsoft.com/office/drawing/2014/main" id="{FCC148C6-D16C-4154-A4D3-082B51D6752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41977" y="4282908"/>
            <a:ext cx="371129" cy="321645"/>
          </a:xfrm>
          <a:prstGeom prst="rect">
            <a:avLst/>
          </a:prstGeom>
        </p:spPr>
      </p:pic>
      <p:pic>
        <p:nvPicPr>
          <p:cNvPr id="28" name="Grafik 27">
            <a:extLst>
              <a:ext uri="{FF2B5EF4-FFF2-40B4-BE49-F238E27FC236}">
                <a16:creationId xmlns:a16="http://schemas.microsoft.com/office/drawing/2014/main" id="{E9BCDA90-85DF-40D1-8FE6-16D4DDC49820}"/>
              </a:ext>
            </a:extLst>
          </p:cNvPr>
          <p:cNvPicPr>
            <a:picLocks noChangeAspect="1"/>
          </p:cNvPicPr>
          <p:nvPr userDrawn="1"/>
        </p:nvPicPr>
        <p:blipFill>
          <a:blip r:embed="rId10"/>
          <a:stretch>
            <a:fillRect/>
          </a:stretch>
        </p:blipFill>
        <p:spPr>
          <a:xfrm>
            <a:off x="879568" y="4337930"/>
            <a:ext cx="769828" cy="183476"/>
          </a:xfrm>
          <a:prstGeom prst="rect">
            <a:avLst/>
          </a:prstGeom>
        </p:spPr>
      </p:pic>
      <p:pic>
        <p:nvPicPr>
          <p:cNvPr id="29" name="Grafik 28">
            <a:extLst>
              <a:ext uri="{FF2B5EF4-FFF2-40B4-BE49-F238E27FC236}">
                <a16:creationId xmlns:a16="http://schemas.microsoft.com/office/drawing/2014/main" id="{3E95ABDE-E05C-497A-862B-3CDAACDBB6D6}"/>
              </a:ext>
            </a:extLst>
          </p:cNvPr>
          <p:cNvPicPr>
            <a:picLocks noChangeAspect="1"/>
          </p:cNvPicPr>
          <p:nvPr userDrawn="1"/>
        </p:nvPicPr>
        <p:blipFill>
          <a:blip r:embed="rId11"/>
          <a:stretch>
            <a:fillRect/>
          </a:stretch>
        </p:blipFill>
        <p:spPr>
          <a:xfrm>
            <a:off x="1142610" y="4760905"/>
            <a:ext cx="958184" cy="191972"/>
          </a:xfrm>
          <a:prstGeom prst="rect">
            <a:avLst/>
          </a:prstGeom>
        </p:spPr>
      </p:pic>
      <p:pic>
        <p:nvPicPr>
          <p:cNvPr id="30" name="Grafik 29">
            <a:extLst>
              <a:ext uri="{FF2B5EF4-FFF2-40B4-BE49-F238E27FC236}">
                <a16:creationId xmlns:a16="http://schemas.microsoft.com/office/drawing/2014/main" id="{FA1AEC93-8CE2-4C03-A368-24324B982484}"/>
              </a:ext>
            </a:extLst>
          </p:cNvPr>
          <p:cNvPicPr>
            <a:picLocks noChangeAspect="1"/>
          </p:cNvPicPr>
          <p:nvPr userDrawn="1"/>
        </p:nvPicPr>
        <p:blipFill>
          <a:blip r:embed="rId12"/>
          <a:stretch>
            <a:fillRect/>
          </a:stretch>
        </p:blipFill>
        <p:spPr>
          <a:xfrm>
            <a:off x="2232372" y="4717094"/>
            <a:ext cx="509447" cy="216024"/>
          </a:xfrm>
          <a:prstGeom prst="rect">
            <a:avLst/>
          </a:prstGeom>
        </p:spPr>
      </p:pic>
    </p:spTree>
    <p:extLst>
      <p:ext uri="{BB962C8B-B14F-4D97-AF65-F5344CB8AC3E}">
        <p14:creationId xmlns:p14="http://schemas.microsoft.com/office/powerpoint/2010/main" val="187458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1257324" y="87474"/>
            <a:ext cx="7563148" cy="486054"/>
          </a:xfrm>
        </p:spPr>
        <p:txBody>
          <a:bodyPr anchor="ctr">
            <a:normAutofit/>
          </a:bodyPr>
          <a:lstStyle>
            <a:lvl1pPr marL="0" indent="0" algn="l">
              <a:buNone/>
              <a:defRPr sz="2400" b="1" baseline="0">
                <a:latin typeface="+mj-lt"/>
                <a:cs typeface="Lucida Sans Unicode" pitchFamily="34" charset="0"/>
              </a:defRPr>
            </a:lvl1pPr>
          </a:lstStyle>
          <a:p>
            <a:pPr lvl="0"/>
            <a:r>
              <a:rPr lang="de-DE" dirty="0"/>
              <a:t>Text </a:t>
            </a:r>
          </a:p>
        </p:txBody>
      </p:sp>
      <p:pic>
        <p:nvPicPr>
          <p:cNvPr id="3" name="Grafik 2"/>
          <p:cNvPicPr>
            <a:picLocks noChangeAspect="1"/>
          </p:cNvPicPr>
          <p:nvPr userDrawn="1"/>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33433" t="22928" r="14235"/>
          <a:stretch/>
        </p:blipFill>
        <p:spPr>
          <a:xfrm>
            <a:off x="992" y="-11912"/>
            <a:ext cx="9143008" cy="5162342"/>
          </a:xfrm>
          <a:prstGeom prst="rect">
            <a:avLst/>
          </a:prstGeom>
        </p:spPr>
      </p:pic>
      <p:pic>
        <p:nvPicPr>
          <p:cNvPr id="12" name="Picture 8" descr="Y:\Bilder\Logos\DiALOG\Award\DiALOG_Award_Logo_blau.png"/>
          <p:cNvPicPr>
            <a:picLocks noChangeAspect="1" noChangeArrowheads="1"/>
          </p:cNvPicPr>
          <p:nvPr userDrawn="1"/>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noFill/>
          <a:extLst>
            <a:ext uri="{909E8E84-426E-40DD-AFC4-6F175D3DCCD1}">
              <a14:hiddenFill xmlns:a14="http://schemas.microsoft.com/office/drawing/2010/main">
                <a:solidFill>
                  <a:srgbClr val="FFFFFF"/>
                </a:solidFill>
              </a14:hiddenFill>
            </a:ext>
          </a:extLst>
        </p:spPr>
      </p:pic>
      <p:sp>
        <p:nvSpPr>
          <p:cNvPr id="16" name="Rechteck 15">
            <a:extLst>
              <a:ext uri="{FF2B5EF4-FFF2-40B4-BE49-F238E27FC236}">
                <a16:creationId xmlns:a16="http://schemas.microsoft.com/office/drawing/2014/main" id="{7821619B-24BD-4293-BB00-A288D29F7157}"/>
              </a:ext>
            </a:extLst>
          </p:cNvPr>
          <p:cNvSpPr/>
          <p:nvPr userDrawn="1"/>
        </p:nvSpPr>
        <p:spPr>
          <a:xfrm>
            <a:off x="1264482" y="4019784"/>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17" name="Grafik 16">
            <a:extLst>
              <a:ext uri="{FF2B5EF4-FFF2-40B4-BE49-F238E27FC236}">
                <a16:creationId xmlns:a16="http://schemas.microsoft.com/office/drawing/2014/main" id="{DBA15F5B-DDEA-4D7B-8E74-A8E2770059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2010" y="4756302"/>
            <a:ext cx="378154" cy="230674"/>
          </a:xfrm>
          <a:prstGeom prst="rect">
            <a:avLst/>
          </a:prstGeom>
        </p:spPr>
      </p:pic>
      <p:pic>
        <p:nvPicPr>
          <p:cNvPr id="18" name="Grafik 17">
            <a:extLst>
              <a:ext uri="{FF2B5EF4-FFF2-40B4-BE49-F238E27FC236}">
                <a16:creationId xmlns:a16="http://schemas.microsoft.com/office/drawing/2014/main" id="{8ED927B6-7DC2-41D8-9E56-7C6AFAC90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40027" y="4775653"/>
            <a:ext cx="461305" cy="191972"/>
          </a:xfrm>
          <a:prstGeom prst="rect">
            <a:avLst/>
          </a:prstGeom>
        </p:spPr>
      </p:pic>
      <p:pic>
        <p:nvPicPr>
          <p:cNvPr id="19" name="Grafik 18">
            <a:extLst>
              <a:ext uri="{FF2B5EF4-FFF2-40B4-BE49-F238E27FC236}">
                <a16:creationId xmlns:a16="http://schemas.microsoft.com/office/drawing/2014/main" id="{6E84B190-7432-4A7D-AA94-CD3504EEB2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73529" y="4307095"/>
            <a:ext cx="661714" cy="278730"/>
          </a:xfrm>
          <a:prstGeom prst="rect">
            <a:avLst/>
          </a:prstGeom>
        </p:spPr>
      </p:pic>
      <p:pic>
        <p:nvPicPr>
          <p:cNvPr id="20" name="Grafik 19">
            <a:extLst>
              <a:ext uri="{FF2B5EF4-FFF2-40B4-BE49-F238E27FC236}">
                <a16:creationId xmlns:a16="http://schemas.microsoft.com/office/drawing/2014/main" id="{5B6391A9-5E10-41C7-BBD1-33667D9DD1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006" y="4597093"/>
            <a:ext cx="828278" cy="422929"/>
          </a:xfrm>
          <a:prstGeom prst="rect">
            <a:avLst/>
          </a:prstGeom>
        </p:spPr>
      </p:pic>
      <p:pic>
        <p:nvPicPr>
          <p:cNvPr id="21" name="Grafik 20">
            <a:extLst>
              <a:ext uri="{FF2B5EF4-FFF2-40B4-BE49-F238E27FC236}">
                <a16:creationId xmlns:a16="http://schemas.microsoft.com/office/drawing/2014/main" id="{7340A903-137D-4DAD-BC3C-00DEF301477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41977" y="4282908"/>
            <a:ext cx="371129" cy="321645"/>
          </a:xfrm>
          <a:prstGeom prst="rect">
            <a:avLst/>
          </a:prstGeom>
        </p:spPr>
      </p:pic>
      <p:pic>
        <p:nvPicPr>
          <p:cNvPr id="22" name="Grafik 21">
            <a:extLst>
              <a:ext uri="{FF2B5EF4-FFF2-40B4-BE49-F238E27FC236}">
                <a16:creationId xmlns:a16="http://schemas.microsoft.com/office/drawing/2014/main" id="{662DEC9E-CCAE-48F6-904B-031DEC6ED8EB}"/>
              </a:ext>
            </a:extLst>
          </p:cNvPr>
          <p:cNvPicPr>
            <a:picLocks noChangeAspect="1"/>
          </p:cNvPicPr>
          <p:nvPr userDrawn="1"/>
        </p:nvPicPr>
        <p:blipFill>
          <a:blip r:embed="rId9"/>
          <a:stretch>
            <a:fillRect/>
          </a:stretch>
        </p:blipFill>
        <p:spPr>
          <a:xfrm>
            <a:off x="879568" y="4337930"/>
            <a:ext cx="769828" cy="183476"/>
          </a:xfrm>
          <a:prstGeom prst="rect">
            <a:avLst/>
          </a:prstGeom>
        </p:spPr>
      </p:pic>
      <p:pic>
        <p:nvPicPr>
          <p:cNvPr id="23" name="Grafik 22">
            <a:extLst>
              <a:ext uri="{FF2B5EF4-FFF2-40B4-BE49-F238E27FC236}">
                <a16:creationId xmlns:a16="http://schemas.microsoft.com/office/drawing/2014/main" id="{D8720854-3F2B-4895-80D6-AAB68A155288}"/>
              </a:ext>
            </a:extLst>
          </p:cNvPr>
          <p:cNvPicPr>
            <a:picLocks noChangeAspect="1"/>
          </p:cNvPicPr>
          <p:nvPr userDrawn="1"/>
        </p:nvPicPr>
        <p:blipFill>
          <a:blip r:embed="rId10"/>
          <a:stretch>
            <a:fillRect/>
          </a:stretch>
        </p:blipFill>
        <p:spPr>
          <a:xfrm>
            <a:off x="1142610" y="4760905"/>
            <a:ext cx="958184" cy="191972"/>
          </a:xfrm>
          <a:prstGeom prst="rect">
            <a:avLst/>
          </a:prstGeom>
        </p:spPr>
      </p:pic>
      <p:pic>
        <p:nvPicPr>
          <p:cNvPr id="24" name="Grafik 23">
            <a:extLst>
              <a:ext uri="{FF2B5EF4-FFF2-40B4-BE49-F238E27FC236}">
                <a16:creationId xmlns:a16="http://schemas.microsoft.com/office/drawing/2014/main" id="{B720DF2D-A995-413B-98F1-32090767273B}"/>
              </a:ext>
            </a:extLst>
          </p:cNvPr>
          <p:cNvPicPr>
            <a:picLocks noChangeAspect="1"/>
          </p:cNvPicPr>
          <p:nvPr userDrawn="1"/>
        </p:nvPicPr>
        <p:blipFill>
          <a:blip r:embed="rId11"/>
          <a:stretch>
            <a:fillRect/>
          </a:stretch>
        </p:blipFill>
        <p:spPr>
          <a:xfrm>
            <a:off x="2232372" y="4717094"/>
            <a:ext cx="509447" cy="216024"/>
          </a:xfrm>
          <a:prstGeom prst="rect">
            <a:avLst/>
          </a:prstGeom>
        </p:spPr>
      </p:pic>
    </p:spTree>
    <p:extLst>
      <p:ext uri="{BB962C8B-B14F-4D97-AF65-F5344CB8AC3E}">
        <p14:creationId xmlns:p14="http://schemas.microsoft.com/office/powerpoint/2010/main" val="192577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33433" t="22928" r="14235"/>
          <a:stretch/>
        </p:blipFill>
        <p:spPr>
          <a:xfrm>
            <a:off x="992" y="-11912"/>
            <a:ext cx="9143008" cy="5162342"/>
          </a:xfrm>
          <a:prstGeom prst="rect">
            <a:avLst/>
          </a:prstGeom>
          <a:gradFill>
            <a:gsLst>
              <a:gs pos="0">
                <a:srgbClr val="FFC000"/>
              </a:gs>
              <a:gs pos="50000">
                <a:srgbClr val="FFC000"/>
              </a:gs>
              <a:gs pos="99000">
                <a:srgbClr val="C00000"/>
              </a:gs>
            </a:gsLst>
            <a:lin ang="5400000" scaled="0"/>
          </a:gradFill>
        </p:spPr>
      </p:pic>
      <p:pic>
        <p:nvPicPr>
          <p:cNvPr id="16" name="Picture 6"/>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8492" r="1"/>
          <a:stretch/>
        </p:blipFill>
        <p:spPr bwMode="auto">
          <a:xfrm>
            <a:off x="3710518" y="-740618"/>
            <a:ext cx="6262082" cy="6480720"/>
          </a:xfrm>
          <a:prstGeom prst="rect">
            <a:avLst/>
          </a:prstGeom>
          <a:noFill/>
          <a:ln>
            <a:noFill/>
          </a:ln>
          <a:effectLst>
            <a:outerShdw dist="35921" dir="2700000" algn="ctr" rotWithShape="0">
              <a:schemeClr val="accent3"/>
            </a:outerShdw>
            <a:softEdge rad="495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descr="Y:\Bilder\Logos\DiALOG\Award\DiALOG_Award_Logo_blau.png"/>
          <p:cNvPicPr>
            <a:picLocks noChangeAspect="1" noChangeArrowheads="1"/>
          </p:cNvPicPr>
          <p:nvPr userDrawn="1"/>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38D0A07C-4EEB-4D36-97BF-1E3DFA65C55D}"/>
              </a:ext>
            </a:extLst>
          </p:cNvPr>
          <p:cNvSpPr/>
          <p:nvPr userDrawn="1"/>
        </p:nvSpPr>
        <p:spPr>
          <a:xfrm>
            <a:off x="1249968" y="3899191"/>
            <a:ext cx="1781944" cy="184666"/>
          </a:xfrm>
          <a:prstGeom prst="rect">
            <a:avLst/>
          </a:prstGeom>
        </p:spPr>
        <p:txBody>
          <a:bodyPr wrap="square">
            <a:spAutoFit/>
          </a:bodyPr>
          <a:lstStyle/>
          <a:p>
            <a:pPr algn="ctr"/>
            <a:r>
              <a:rPr lang="de-DE" sz="600" dirty="0">
                <a:solidFill>
                  <a:srgbClr val="FFFFFF"/>
                </a:solidFill>
                <a:latin typeface="Arial" panose="020B0604020202020204" pitchFamily="34" charset="0"/>
                <a:cs typeface="Arial" panose="020B0604020202020204" pitchFamily="34" charset="0"/>
              </a:rPr>
              <a:t>Mit freundlicher Unterstützung von:</a:t>
            </a:r>
          </a:p>
        </p:txBody>
      </p:sp>
      <p:pic>
        <p:nvPicPr>
          <p:cNvPr id="18" name="Grafik 17">
            <a:extLst>
              <a:ext uri="{FF2B5EF4-FFF2-40B4-BE49-F238E27FC236}">
                <a16:creationId xmlns:a16="http://schemas.microsoft.com/office/drawing/2014/main" id="{B0E15149-57DB-4A65-8538-EDF8139B58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37496" y="4635709"/>
            <a:ext cx="378154" cy="230674"/>
          </a:xfrm>
          <a:prstGeom prst="rect">
            <a:avLst/>
          </a:prstGeom>
        </p:spPr>
      </p:pic>
      <p:pic>
        <p:nvPicPr>
          <p:cNvPr id="19" name="Grafik 18">
            <a:extLst>
              <a:ext uri="{FF2B5EF4-FFF2-40B4-BE49-F238E27FC236}">
                <a16:creationId xmlns:a16="http://schemas.microsoft.com/office/drawing/2014/main" id="{B1266F9F-85E2-4D73-897D-96DCF8E4A8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5513" y="4655060"/>
            <a:ext cx="461305" cy="191972"/>
          </a:xfrm>
          <a:prstGeom prst="rect">
            <a:avLst/>
          </a:prstGeom>
        </p:spPr>
      </p:pic>
      <p:pic>
        <p:nvPicPr>
          <p:cNvPr id="20" name="Grafik 19">
            <a:extLst>
              <a:ext uri="{FF2B5EF4-FFF2-40B4-BE49-F238E27FC236}">
                <a16:creationId xmlns:a16="http://schemas.microsoft.com/office/drawing/2014/main" id="{A90BB2D5-99BF-43AF-AAE1-E9561FC21C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59015" y="4186502"/>
            <a:ext cx="661714" cy="278730"/>
          </a:xfrm>
          <a:prstGeom prst="rect">
            <a:avLst/>
          </a:prstGeom>
        </p:spPr>
      </p:pic>
      <p:pic>
        <p:nvPicPr>
          <p:cNvPr id="21" name="Grafik 20">
            <a:extLst>
              <a:ext uri="{FF2B5EF4-FFF2-40B4-BE49-F238E27FC236}">
                <a16:creationId xmlns:a16="http://schemas.microsoft.com/office/drawing/2014/main" id="{6C9FC6E9-7968-4309-AA0B-3ADECEE694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2492" y="4476500"/>
            <a:ext cx="828278" cy="422929"/>
          </a:xfrm>
          <a:prstGeom prst="rect">
            <a:avLst/>
          </a:prstGeom>
        </p:spPr>
      </p:pic>
      <p:pic>
        <p:nvPicPr>
          <p:cNvPr id="22" name="Grafik 21">
            <a:extLst>
              <a:ext uri="{FF2B5EF4-FFF2-40B4-BE49-F238E27FC236}">
                <a16:creationId xmlns:a16="http://schemas.microsoft.com/office/drawing/2014/main" id="{358C5659-9419-428A-B3BB-94DA69014E2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27463" y="4162315"/>
            <a:ext cx="371129" cy="321645"/>
          </a:xfrm>
          <a:prstGeom prst="rect">
            <a:avLst/>
          </a:prstGeom>
        </p:spPr>
      </p:pic>
      <p:pic>
        <p:nvPicPr>
          <p:cNvPr id="23" name="Grafik 22">
            <a:extLst>
              <a:ext uri="{FF2B5EF4-FFF2-40B4-BE49-F238E27FC236}">
                <a16:creationId xmlns:a16="http://schemas.microsoft.com/office/drawing/2014/main" id="{0A4BC983-5BCD-4608-A371-A71399521747}"/>
              </a:ext>
            </a:extLst>
          </p:cNvPr>
          <p:cNvPicPr>
            <a:picLocks noChangeAspect="1"/>
          </p:cNvPicPr>
          <p:nvPr userDrawn="1"/>
        </p:nvPicPr>
        <p:blipFill>
          <a:blip r:embed="rId10"/>
          <a:stretch>
            <a:fillRect/>
          </a:stretch>
        </p:blipFill>
        <p:spPr>
          <a:xfrm>
            <a:off x="865054" y="4217337"/>
            <a:ext cx="769828" cy="183476"/>
          </a:xfrm>
          <a:prstGeom prst="rect">
            <a:avLst/>
          </a:prstGeom>
        </p:spPr>
      </p:pic>
      <p:pic>
        <p:nvPicPr>
          <p:cNvPr id="24" name="Grafik 23">
            <a:extLst>
              <a:ext uri="{FF2B5EF4-FFF2-40B4-BE49-F238E27FC236}">
                <a16:creationId xmlns:a16="http://schemas.microsoft.com/office/drawing/2014/main" id="{D1E34B62-A54D-4D51-9170-FDD2165B4F1E}"/>
              </a:ext>
            </a:extLst>
          </p:cNvPr>
          <p:cNvPicPr>
            <a:picLocks noChangeAspect="1"/>
          </p:cNvPicPr>
          <p:nvPr userDrawn="1"/>
        </p:nvPicPr>
        <p:blipFill>
          <a:blip r:embed="rId11"/>
          <a:stretch>
            <a:fillRect/>
          </a:stretch>
        </p:blipFill>
        <p:spPr>
          <a:xfrm>
            <a:off x="1128096" y="4640312"/>
            <a:ext cx="958184" cy="191972"/>
          </a:xfrm>
          <a:prstGeom prst="rect">
            <a:avLst/>
          </a:prstGeom>
        </p:spPr>
      </p:pic>
      <p:pic>
        <p:nvPicPr>
          <p:cNvPr id="25" name="Grafik 24">
            <a:extLst>
              <a:ext uri="{FF2B5EF4-FFF2-40B4-BE49-F238E27FC236}">
                <a16:creationId xmlns:a16="http://schemas.microsoft.com/office/drawing/2014/main" id="{16874447-DF4E-4917-8BA6-5CDA789C3FCA}"/>
              </a:ext>
            </a:extLst>
          </p:cNvPr>
          <p:cNvPicPr>
            <a:picLocks noChangeAspect="1"/>
          </p:cNvPicPr>
          <p:nvPr userDrawn="1"/>
        </p:nvPicPr>
        <p:blipFill>
          <a:blip r:embed="rId12"/>
          <a:stretch>
            <a:fillRect/>
          </a:stretch>
        </p:blipFill>
        <p:spPr>
          <a:xfrm>
            <a:off x="2217858" y="4596501"/>
            <a:ext cx="509447" cy="216024"/>
          </a:xfrm>
          <a:prstGeom prst="rect">
            <a:avLst/>
          </a:prstGeom>
        </p:spPr>
      </p:pic>
    </p:spTree>
    <p:extLst>
      <p:ext uri="{BB962C8B-B14F-4D97-AF65-F5344CB8AC3E}">
        <p14:creationId xmlns:p14="http://schemas.microsoft.com/office/powerpoint/2010/main" val="2588694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B15CA3F-1AFD-499B-AE41-DEBBDB2C2676}" type="datetime1">
              <a:rPr lang="de-DE" smtClean="0"/>
              <a:pPr/>
              <a:t>05.09.2022</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B15CA3F-1AFD-499B-AE41-DEBBDB2C2676}" type="datetime1">
              <a:rPr lang="de-DE" smtClean="0"/>
              <a:pPr/>
              <a:t>05.09.2022</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40084428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dialog-award.de/"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183082" y="1117338"/>
            <a:ext cx="468052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Gesucht: Zukunftsorientierte und innovative Struktur- und Anwenderkonzepte im administrativen Unternehmensprozess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in Zeiten des digitalen Wandels!</a:t>
            </a:r>
            <a:r>
              <a:rPr kumimoji="0" lang="de-DE" sz="1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 </a:t>
            </a:r>
          </a:p>
        </p:txBody>
      </p:sp>
      <p:sp>
        <p:nvSpPr>
          <p:cNvPr id="6" name="Textfeld 5"/>
          <p:cNvSpPr txBox="1"/>
          <p:nvPr/>
        </p:nvSpPr>
        <p:spPr>
          <a:xfrm>
            <a:off x="2771800" y="1635646"/>
            <a:ext cx="612068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4000" b="1" dirty="0">
                <a:solidFill>
                  <a:schemeClr val="tx2"/>
                </a:solidFill>
                <a:latin typeface="Calibri" panose="020F0502020204030204" pitchFamily="34" charset="0"/>
                <a:cs typeface="Calibri" panose="020F0502020204030204" pitchFamily="34" charset="0"/>
              </a:rPr>
              <a:t>Bewerbung</a:t>
            </a:r>
            <a:r>
              <a:rPr kumimoji="0" lang="de-DE" sz="40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 2022/23</a:t>
            </a:r>
          </a:p>
        </p:txBody>
      </p:sp>
      <p:sp>
        <p:nvSpPr>
          <p:cNvPr id="7" name="Textfeld 6"/>
          <p:cNvSpPr txBox="1"/>
          <p:nvPr/>
        </p:nvSpPr>
        <p:spPr>
          <a:xfrm>
            <a:off x="2869686" y="2355726"/>
            <a:ext cx="597666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a:solidFill>
                  <a:schemeClr val="tx2"/>
                </a:solidFill>
                <a:latin typeface="Calibri" panose="020F0502020204030204" pitchFamily="34" charset="0"/>
                <a:cs typeface="Calibri" panose="020F0502020204030204" pitchFamily="34" charset="0"/>
              </a:rPr>
              <a:t>Preisverleihung am 29</a:t>
            </a:r>
            <a:r>
              <a:rPr kumimoji="0" lang="de-DE" sz="10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.09.2023</a:t>
            </a:r>
          </a:p>
        </p:txBody>
      </p:sp>
    </p:spTree>
    <p:extLst>
      <p:ext uri="{BB962C8B-B14F-4D97-AF65-F5344CB8AC3E}">
        <p14:creationId xmlns:p14="http://schemas.microsoft.com/office/powerpoint/2010/main" val="278363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Verbesserungspotenziale / Nutzen (1) </a:t>
            </a:r>
          </a:p>
        </p:txBody>
      </p:sp>
      <p:sp>
        <p:nvSpPr>
          <p:cNvPr id="5" name="Rechteck 4"/>
          <p:cNvSpPr/>
          <p:nvPr/>
        </p:nvSpPr>
        <p:spPr>
          <a:xfrm>
            <a:off x="179512" y="699542"/>
            <a:ext cx="8640960" cy="1785104"/>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Messen Sie die Innovationskraft dieses Projektes?  wenn ja, über welche Kriterien / KPI ?</a:t>
            </a:r>
            <a:br>
              <a:rPr lang="de-DE" sz="1400" b="1" i="1" dirty="0">
                <a:solidFill>
                  <a:schemeClr val="accent2"/>
                </a:solidFill>
                <a:latin typeface="Calibri" panose="020F0502020204030204" pitchFamily="34" charset="0"/>
              </a:rPr>
            </a:br>
            <a:r>
              <a:rPr lang="de-DE" sz="1400" b="1" i="1" dirty="0">
                <a:solidFill>
                  <a:schemeClr val="accent2"/>
                </a:solidFill>
                <a:latin typeface="Calibri" panose="020F0502020204030204" pitchFamily="34" charset="0"/>
              </a:rPr>
              <a:t>(Optimierungsansatz, Papierverbrauch, Zeiteinsparung, Risikominimierung, Qualitätsmerkmale, KVP, ...)</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
        <p:nvSpPr>
          <p:cNvPr id="6" name="Rechteck 5"/>
          <p:cNvSpPr/>
          <p:nvPr/>
        </p:nvSpPr>
        <p:spPr>
          <a:xfrm>
            <a:off x="179512" y="2571750"/>
            <a:ext cx="8640960" cy="1169551"/>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Was war besonders gut ?</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r>
              <a:rPr lang="de-DE" sz="1400" dirty="0">
                <a:solidFill>
                  <a:schemeClr val="accent2"/>
                </a:solidFill>
                <a:latin typeface="Calibri" panose="020F0502020204030204" pitchFamily="34" charset="0"/>
              </a:rPr>
              <a:t>	</a:t>
            </a:r>
          </a:p>
        </p:txBody>
      </p:sp>
      <p:sp>
        <p:nvSpPr>
          <p:cNvPr id="7" name="Rechteck 6"/>
          <p:cNvSpPr/>
          <p:nvPr/>
        </p:nvSpPr>
        <p:spPr>
          <a:xfrm>
            <a:off x="179512" y="3850471"/>
            <a:ext cx="8640960" cy="1169551"/>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Wo müssen Sie sich noch verbessern ?</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r>
              <a:rPr lang="de-DE" sz="1400"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262297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Verbesserungspotenziale / Selbsteinschätzung (2)</a:t>
            </a:r>
          </a:p>
        </p:txBody>
      </p:sp>
      <p:sp>
        <p:nvSpPr>
          <p:cNvPr id="6" name="Rechteck 5"/>
          <p:cNvSpPr/>
          <p:nvPr/>
        </p:nvSpPr>
        <p:spPr>
          <a:xfrm>
            <a:off x="179512" y="699542"/>
            <a:ext cx="8640960" cy="1785104"/>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Wie weit haben Sie die Potenziale schon nachhaltig erfasst und umgesetzt ?</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
        <p:nvSpPr>
          <p:cNvPr id="7" name="Rechteck 6"/>
          <p:cNvSpPr/>
          <p:nvPr/>
        </p:nvSpPr>
        <p:spPr>
          <a:xfrm>
            <a:off x="179512" y="2988116"/>
            <a:ext cx="8640960" cy="2031325"/>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Welche Herausforderungen könnten in Zukunft dieses Projekt / Ansatz maßgeblich beeinflussen ?</a:t>
            </a:r>
          </a:p>
          <a:p>
            <a:r>
              <a:rPr lang="de-DE" sz="1400" dirty="0">
                <a:solidFill>
                  <a:schemeClr val="accent2"/>
                </a:solidFill>
                <a:latin typeface="Calibri" panose="020F0502020204030204" pitchFamily="34" charset="0"/>
              </a:rPr>
              <a:t>		</a:t>
            </a:r>
          </a:p>
          <a:p>
            <a:r>
              <a:rPr lang="de-DE" sz="1400" dirty="0">
                <a:solidFill>
                  <a:schemeClr val="accent2"/>
                </a:solidFill>
                <a:latin typeface="Calibri" panose="020F0502020204030204" pitchFamily="34" charset="0"/>
              </a:rPr>
              <a:t>		</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r>
              <a:rPr lang="de-DE" sz="1400"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309011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normAutofit/>
          </a:bodyPr>
          <a:lstStyle/>
          <a:p>
            <a:r>
              <a:rPr lang="de-DE" dirty="0">
                <a:solidFill>
                  <a:schemeClr val="accent2"/>
                </a:solidFill>
                <a:latin typeface="Calibri" panose="020F0502020204030204" pitchFamily="34" charset="0"/>
              </a:rPr>
              <a:t>Ergänzende Informationen für die Jury / Bewerbung (1)</a:t>
            </a:r>
          </a:p>
        </p:txBody>
      </p:sp>
      <p:sp>
        <p:nvSpPr>
          <p:cNvPr id="6" name="Rechteck 5"/>
          <p:cNvSpPr/>
          <p:nvPr/>
        </p:nvSpPr>
        <p:spPr>
          <a:xfrm>
            <a:off x="179512" y="699542"/>
            <a:ext cx="8640960" cy="2000548"/>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Ist ihr Projekt ein Teil der Innovationsstrategie / digitalen Strategie / unternehmensweiter Ansatz des Unternehmens ?</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
        <p:nvSpPr>
          <p:cNvPr id="8" name="Rechteck 7"/>
          <p:cNvSpPr/>
          <p:nvPr/>
        </p:nvSpPr>
        <p:spPr>
          <a:xfrm>
            <a:off x="179512" y="2859782"/>
            <a:ext cx="8640960" cy="2215991"/>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Hat dieses Projekt / Ansatz einen Governance oder strategischen Impact auf abteilungsübergreifende Organisationsprozesse ?</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165984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normAutofit/>
          </a:bodyPr>
          <a:lstStyle/>
          <a:p>
            <a:r>
              <a:rPr lang="de-DE" dirty="0">
                <a:solidFill>
                  <a:schemeClr val="accent2"/>
                </a:solidFill>
                <a:latin typeface="Calibri" panose="020F0502020204030204" pitchFamily="34" charset="0"/>
              </a:rPr>
              <a:t>Ergänzende Informationen für die Jury / Bewerbung (2)</a:t>
            </a:r>
          </a:p>
        </p:txBody>
      </p:sp>
      <p:sp>
        <p:nvSpPr>
          <p:cNvPr id="6" name="Rechteck 5"/>
          <p:cNvSpPr/>
          <p:nvPr/>
        </p:nvSpPr>
        <p:spPr>
          <a:xfrm>
            <a:off x="179512" y="699542"/>
            <a:ext cx="8640960" cy="1354217"/>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Welchen Nutzen können messbar aufzeigen:</a:t>
            </a:r>
          </a:p>
          <a:p>
            <a:r>
              <a:rPr lang="de-DE" sz="1400" dirty="0">
                <a:solidFill>
                  <a:schemeClr val="accent2"/>
                </a:solidFill>
                <a:latin typeface="Calibri" panose="020F0502020204030204" pitchFamily="34" charset="0"/>
              </a:rPr>
              <a:t>…</a:t>
            </a:r>
          </a:p>
          <a:p>
            <a:r>
              <a:rPr lang="de-DE" sz="1400" dirty="0">
                <a:solidFill>
                  <a:schemeClr val="accent2"/>
                </a:solidFill>
                <a:latin typeface="Calibri" panose="020F0502020204030204" pitchFamily="34" charset="0"/>
              </a:rPr>
              <a:t>…</a:t>
            </a:r>
          </a:p>
          <a:p>
            <a:r>
              <a:rPr lang="de-DE" sz="1400" dirty="0">
                <a:solidFill>
                  <a:schemeClr val="accent2"/>
                </a:solidFill>
                <a:latin typeface="Calibri" panose="020F0502020204030204" pitchFamily="34" charset="0"/>
              </a:rPr>
              <a:t>…</a:t>
            </a: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
        <p:nvSpPr>
          <p:cNvPr id="8" name="Rechteck 7"/>
          <p:cNvSpPr/>
          <p:nvPr/>
        </p:nvSpPr>
        <p:spPr>
          <a:xfrm>
            <a:off x="179512" y="2211710"/>
            <a:ext cx="8640960" cy="1323439"/>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Auf welchen KPI können sie ihren KVP aufbauen ?</a:t>
            </a:r>
          </a:p>
          <a:p>
            <a:r>
              <a:rPr lang="de-DE" sz="1400" dirty="0">
                <a:solidFill>
                  <a:schemeClr val="accent2"/>
                </a:solidFill>
                <a:latin typeface="Calibri" panose="020F0502020204030204" pitchFamily="34" charset="0"/>
              </a:rPr>
              <a:t>…</a:t>
            </a:r>
          </a:p>
          <a:p>
            <a:r>
              <a:rPr lang="de-DE" sz="1400" dirty="0">
                <a:solidFill>
                  <a:schemeClr val="accent2"/>
                </a:solidFill>
                <a:latin typeface="Calibri" panose="020F0502020204030204" pitchFamily="34" charset="0"/>
              </a:rPr>
              <a:t>…</a:t>
            </a: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
        <p:nvSpPr>
          <p:cNvPr id="7" name="Rechteck 6"/>
          <p:cNvSpPr/>
          <p:nvPr/>
        </p:nvSpPr>
        <p:spPr>
          <a:xfrm>
            <a:off x="179512" y="3651870"/>
            <a:ext cx="8640960" cy="1354217"/>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In welchen Zeiträumen messen sie ihren weiteren Projektschritte bzw. hinterfragen den Erfolg ?</a:t>
            </a:r>
          </a:p>
          <a:p>
            <a:r>
              <a:rPr lang="de-DE" sz="1400" dirty="0">
                <a:solidFill>
                  <a:schemeClr val="accent2"/>
                </a:solidFill>
                <a:latin typeface="Calibri" panose="020F0502020204030204" pitchFamily="34" charset="0"/>
              </a:rPr>
              <a:t>…</a:t>
            </a:r>
          </a:p>
          <a:p>
            <a:r>
              <a:rPr lang="de-DE" sz="1400" dirty="0">
                <a:solidFill>
                  <a:schemeClr val="accent2"/>
                </a:solidFill>
                <a:latin typeface="Calibri" panose="020F0502020204030204" pitchFamily="34" charset="0"/>
              </a:rPr>
              <a:t>…</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176055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922531"/>
            <a:ext cx="8784976" cy="3754874"/>
          </a:xfrm>
          <a:prstGeom prst="rect">
            <a:avLst/>
          </a:prstGeom>
        </p:spPr>
        <p:txBody>
          <a:bodyPr wrap="square">
            <a:spAutoFit/>
          </a:bodyPr>
          <a:lstStyle/>
          <a:p>
            <a:r>
              <a:rPr lang="de-DE" sz="1400" i="1" dirty="0">
                <a:solidFill>
                  <a:schemeClr val="accent2"/>
                </a:solidFill>
                <a:latin typeface="Calibri" panose="020F0502020204030204" pitchFamily="34" charset="0"/>
              </a:rPr>
              <a:t>Ich versichere, dass die von mir gemachten Angaben richtig und überprüfbar sind. Für weitere Fragen und für ein Detailinformationen stehe ich/wir der Jury innerhalb der Bewertungsphase zur Verfügung.</a:t>
            </a:r>
            <a:br>
              <a:rPr lang="de-DE" sz="1400" i="1" dirty="0">
                <a:solidFill>
                  <a:schemeClr val="accent2"/>
                </a:solidFill>
                <a:latin typeface="Calibri" panose="020F0502020204030204" pitchFamily="34" charset="0"/>
              </a:rPr>
            </a:br>
            <a:r>
              <a:rPr lang="de-DE" sz="1400" i="1" dirty="0">
                <a:solidFill>
                  <a:schemeClr val="accent2"/>
                </a:solidFill>
                <a:latin typeface="Calibri" panose="020F0502020204030204" pitchFamily="34" charset="0"/>
              </a:rPr>
              <a:t>Die Teilnahme ist kostenlos.</a:t>
            </a:r>
          </a:p>
          <a:p>
            <a:endParaRPr lang="de-DE" sz="1400" i="1" dirty="0">
              <a:solidFill>
                <a:schemeClr val="accent2"/>
              </a:solidFill>
              <a:latin typeface="Calibri" panose="020F0502020204030204" pitchFamily="34" charset="0"/>
            </a:endParaRPr>
          </a:p>
          <a:p>
            <a:r>
              <a:rPr lang="de-DE" sz="1400" i="1" dirty="0">
                <a:solidFill>
                  <a:schemeClr val="accent2"/>
                </a:solidFill>
                <a:latin typeface="Calibri" panose="020F0502020204030204" pitchFamily="34" charset="0"/>
              </a:rPr>
              <a:t>Mit den Teilnahmebedingungen bin ich einverstanden.</a:t>
            </a:r>
            <a:br>
              <a:rPr lang="de-DE" sz="1400" i="1" dirty="0">
                <a:solidFill>
                  <a:schemeClr val="accent2"/>
                </a:solidFill>
                <a:latin typeface="Calibri" panose="020F0502020204030204" pitchFamily="34" charset="0"/>
              </a:rPr>
            </a:br>
            <a:r>
              <a:rPr lang="de-DE" sz="1400" i="1" dirty="0">
                <a:solidFill>
                  <a:schemeClr val="accent2"/>
                </a:solidFill>
                <a:latin typeface="Calibri" panose="020F0502020204030204" pitchFamily="34" charset="0"/>
              </a:rPr>
              <a:t>Der Rechtsweg ist ausgeschlossen.</a:t>
            </a:r>
          </a:p>
          <a:p>
            <a:r>
              <a:rPr lang="de-DE" sz="1400" b="1" i="1" dirty="0">
                <a:solidFill>
                  <a:schemeClr val="accent2"/>
                </a:solidFill>
                <a:latin typeface="Calibri" panose="020F0502020204030204" pitchFamily="34" charset="0"/>
              </a:rPr>
              <a:t> </a:t>
            </a:r>
          </a:p>
          <a:p>
            <a:r>
              <a:rPr lang="de-DE" sz="1400" b="1" i="1" dirty="0">
                <a:solidFill>
                  <a:schemeClr val="accent2"/>
                </a:solidFill>
                <a:latin typeface="Calibri" panose="020F0502020204030204" pitchFamily="34" charset="0"/>
              </a:rPr>
              <a:t> </a:t>
            </a:r>
          </a:p>
          <a:p>
            <a:endParaRPr lang="de-DE" sz="1400" b="1" i="1" dirty="0">
              <a:solidFill>
                <a:schemeClr val="accent2"/>
              </a:solidFill>
              <a:latin typeface="Calibri" panose="020F0502020204030204" pitchFamily="34" charset="0"/>
            </a:endParaRPr>
          </a:p>
          <a:p>
            <a:endParaRPr lang="de-DE" sz="1400" b="1" i="1" dirty="0">
              <a:solidFill>
                <a:schemeClr val="accent2"/>
              </a:solidFill>
              <a:latin typeface="Calibri" panose="020F0502020204030204" pitchFamily="34" charset="0"/>
            </a:endParaRPr>
          </a:p>
          <a:p>
            <a:endParaRPr lang="de-DE" sz="1400" b="1" i="1" dirty="0">
              <a:solidFill>
                <a:schemeClr val="accent2"/>
              </a:solidFill>
              <a:latin typeface="Calibri" panose="020F0502020204030204" pitchFamily="34" charset="0"/>
            </a:endParaRPr>
          </a:p>
          <a:p>
            <a:endParaRPr lang="de-DE" sz="1400" b="1" i="1" dirty="0">
              <a:solidFill>
                <a:schemeClr val="accent2"/>
              </a:solidFill>
              <a:latin typeface="Calibri" panose="020F0502020204030204" pitchFamily="34" charset="0"/>
            </a:endParaRPr>
          </a:p>
          <a:p>
            <a:endParaRPr lang="de-DE" sz="1400" b="1" i="1" dirty="0">
              <a:solidFill>
                <a:schemeClr val="accent2"/>
              </a:solidFill>
              <a:latin typeface="Calibri" panose="020F0502020204030204" pitchFamily="34" charset="0"/>
            </a:endParaRPr>
          </a:p>
          <a:p>
            <a:endParaRPr lang="de-DE" sz="1400" b="1" i="1" dirty="0">
              <a:solidFill>
                <a:schemeClr val="accent2"/>
              </a:solidFill>
              <a:latin typeface="Calibri" panose="020F0502020204030204" pitchFamily="34" charset="0"/>
            </a:endParaRPr>
          </a:p>
          <a:p>
            <a:r>
              <a:rPr lang="de-DE" sz="1400" b="1" i="1" dirty="0">
                <a:solidFill>
                  <a:schemeClr val="accent2"/>
                </a:solidFill>
                <a:latin typeface="Calibri" panose="020F0502020204030204" pitchFamily="34" charset="0"/>
              </a:rPr>
              <a:t>___________________________________________________________________</a:t>
            </a:r>
          </a:p>
          <a:p>
            <a:r>
              <a:rPr lang="de-DE" sz="1400" b="1" i="1" dirty="0">
                <a:solidFill>
                  <a:schemeClr val="accent2"/>
                </a:solidFill>
                <a:latin typeface="Calibri" panose="020F0502020204030204" pitchFamily="34" charset="0"/>
              </a:rPr>
              <a:t>Ort	Datum	Unterschrift</a:t>
            </a:r>
            <a:br>
              <a:rPr lang="de-DE" sz="1400" b="1" i="1" dirty="0">
                <a:solidFill>
                  <a:schemeClr val="accent2"/>
                </a:solidFill>
                <a:latin typeface="Calibri" panose="020F0502020204030204" pitchFamily="34" charset="0"/>
              </a:rPr>
            </a:br>
            <a:r>
              <a:rPr lang="de-DE" sz="1400" b="1" i="1" dirty="0">
                <a:solidFill>
                  <a:schemeClr val="accent2"/>
                </a:solidFill>
                <a:latin typeface="Calibri" panose="020F0502020204030204" pitchFamily="34" charset="0"/>
              </a:rPr>
              <a:t>		(Geschäftsführer, Projektleiter, Projektmitglied, etc.)</a:t>
            </a:r>
          </a:p>
        </p:txBody>
      </p:sp>
      <p:sp>
        <p:nvSpPr>
          <p:cNvPr id="4" name="Textplatzhalter 1"/>
          <p:cNvSpPr>
            <a:spLocks noGrp="1"/>
          </p:cNvSpPr>
          <p:nvPr>
            <p:ph type="body" sz="quarter" idx="11"/>
          </p:nvPr>
        </p:nvSpPr>
        <p:spPr>
          <a:xfrm>
            <a:off x="179512" y="87474"/>
            <a:ext cx="7344816" cy="486054"/>
          </a:xfrm>
        </p:spPr>
        <p:txBody>
          <a:bodyPr>
            <a:normAutofit/>
          </a:bodyPr>
          <a:lstStyle/>
          <a:p>
            <a:r>
              <a:rPr lang="de-DE" dirty="0">
                <a:solidFill>
                  <a:schemeClr val="accent2"/>
                </a:solidFill>
                <a:latin typeface="Calibri" panose="020F0502020204030204" pitchFamily="34" charset="0"/>
              </a:rPr>
              <a:t>Bewerbungsergänzung</a:t>
            </a:r>
          </a:p>
        </p:txBody>
      </p:sp>
    </p:spTree>
    <p:extLst>
      <p:ext uri="{BB962C8B-B14F-4D97-AF65-F5344CB8AC3E}">
        <p14:creationId xmlns:p14="http://schemas.microsoft.com/office/powerpoint/2010/main" val="426599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AFAE7103-BE39-4B0F-9F24-99B0838740FE}"/>
              </a:ext>
            </a:extLst>
          </p:cNvPr>
          <p:cNvSpPr txBox="1"/>
          <p:nvPr/>
        </p:nvSpPr>
        <p:spPr>
          <a:xfrm>
            <a:off x="4211960" y="3579862"/>
            <a:ext cx="4515318" cy="276999"/>
          </a:xfrm>
          <a:prstGeom prst="rect">
            <a:avLst/>
          </a:prstGeom>
          <a:noFill/>
        </p:spPr>
        <p:txBody>
          <a:bodyPr wrap="square" rtlCol="0">
            <a:spAutoFit/>
          </a:bodyPr>
          <a:lstStyle/>
          <a:p>
            <a:pPr algn="r"/>
            <a:r>
              <a:rPr lang="de-DE" sz="1200" b="1" dirty="0">
                <a:solidFill>
                  <a:schemeClr val="accent2"/>
                </a:solidFill>
                <a:latin typeface="Calibri" panose="020F0502020204030204" pitchFamily="34" charset="0"/>
                <a:cs typeface="Calibri" panose="020F0502020204030204" pitchFamily="34" charset="0"/>
              </a:rPr>
              <a:t>…motivieren auch Sie Ihre Organisation und feiern Sie Ihren Erfolg!</a:t>
            </a:r>
          </a:p>
        </p:txBody>
      </p:sp>
      <p:sp>
        <p:nvSpPr>
          <p:cNvPr id="12" name="Textfeld 11">
            <a:extLst>
              <a:ext uri="{FF2B5EF4-FFF2-40B4-BE49-F238E27FC236}">
                <a16:creationId xmlns:a16="http://schemas.microsoft.com/office/drawing/2014/main" id="{1408B0AC-5A64-49B1-A97A-A7A6B1AD8812}"/>
              </a:ext>
            </a:extLst>
          </p:cNvPr>
          <p:cNvSpPr txBox="1"/>
          <p:nvPr/>
        </p:nvSpPr>
        <p:spPr>
          <a:xfrm>
            <a:off x="1691680" y="1059582"/>
            <a:ext cx="8568952" cy="584775"/>
          </a:xfrm>
          <a:prstGeom prst="rect">
            <a:avLst/>
          </a:prstGeom>
          <a:noFill/>
        </p:spPr>
        <p:txBody>
          <a:bodyPr wrap="square" rtlCol="0">
            <a:spAutoFit/>
          </a:bodyPr>
          <a:lstStyle/>
          <a:p>
            <a:pPr algn="ctr"/>
            <a:r>
              <a:rPr lang="de-DE" sz="3200" b="1" dirty="0">
                <a:solidFill>
                  <a:schemeClr val="accent2"/>
                </a:solidFill>
                <a:latin typeface="Calibri" panose="020F0502020204030204" pitchFamily="34" charset="0"/>
              </a:rPr>
              <a:t>Vielen Dank für Ihre Bewerbung</a:t>
            </a:r>
          </a:p>
        </p:txBody>
      </p:sp>
      <p:sp>
        <p:nvSpPr>
          <p:cNvPr id="13" name="Textfeld 12">
            <a:extLst>
              <a:ext uri="{FF2B5EF4-FFF2-40B4-BE49-F238E27FC236}">
                <a16:creationId xmlns:a16="http://schemas.microsoft.com/office/drawing/2014/main" id="{88A5DC7B-B99A-483F-923A-2107E4FE580F}"/>
              </a:ext>
            </a:extLst>
          </p:cNvPr>
          <p:cNvSpPr txBox="1"/>
          <p:nvPr/>
        </p:nvSpPr>
        <p:spPr>
          <a:xfrm>
            <a:off x="3203848" y="1851670"/>
            <a:ext cx="5537792" cy="707886"/>
          </a:xfrm>
          <a:prstGeom prst="rect">
            <a:avLst/>
          </a:prstGeom>
          <a:noFill/>
        </p:spPr>
        <p:txBody>
          <a:bodyPr wrap="square" rtlCol="0">
            <a:spAutoFit/>
          </a:bodyPr>
          <a:lstStyle/>
          <a:p>
            <a:pPr algn="r"/>
            <a:r>
              <a:rPr lang="de-DE" sz="1400" b="1" dirty="0">
                <a:solidFill>
                  <a:schemeClr val="accent2"/>
                </a:solidFill>
                <a:latin typeface="Calibri" panose="020F0502020204030204" pitchFamily="34" charset="0"/>
              </a:rPr>
              <a:t>Preisverleihung und Ehrung der Preisträger / Gewinner am </a:t>
            </a:r>
            <a:r>
              <a:rPr lang="de-DE" sz="1400" b="1">
                <a:solidFill>
                  <a:schemeClr val="accent2"/>
                </a:solidFill>
                <a:latin typeface="Calibri" panose="020F0502020204030204" pitchFamily="34" charset="0"/>
              </a:rPr>
              <a:t>29.09.2023 </a:t>
            </a:r>
            <a:endParaRPr lang="de-DE" sz="1400" b="1" dirty="0">
              <a:solidFill>
                <a:schemeClr val="accent2"/>
              </a:solidFill>
              <a:latin typeface="Calibri" panose="020F0502020204030204" pitchFamily="34" charset="0"/>
            </a:endParaRPr>
          </a:p>
          <a:p>
            <a:pPr algn="r"/>
            <a:endParaRPr lang="de-DE" sz="1400" b="1" dirty="0">
              <a:solidFill>
                <a:schemeClr val="accent2"/>
              </a:solidFill>
              <a:latin typeface="Calibri" panose="020F0502020204030204" pitchFamily="34" charset="0"/>
            </a:endParaRPr>
          </a:p>
          <a:p>
            <a:pPr algn="r"/>
            <a:r>
              <a:rPr lang="de-DE" sz="1200" dirty="0">
                <a:solidFill>
                  <a:schemeClr val="accent2"/>
                </a:solidFill>
                <a:latin typeface="Calibri" panose="020F0502020204030204" pitchFamily="34" charset="0"/>
              </a:rPr>
              <a:t>Preisträger werden durch die Jury persönlich eingeladen. </a:t>
            </a:r>
          </a:p>
        </p:txBody>
      </p:sp>
    </p:spTree>
    <p:extLst>
      <p:ext uri="{BB962C8B-B14F-4D97-AF65-F5344CB8AC3E}">
        <p14:creationId xmlns:p14="http://schemas.microsoft.com/office/powerpoint/2010/main" val="124402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248037"/>
            <a:ext cx="8820472" cy="969496"/>
          </a:xfrm>
          <a:prstGeom prst="rect">
            <a:avLst/>
          </a:prstGeom>
        </p:spPr>
        <p:txBody>
          <a:bodyPr wrap="square">
            <a:spAutoFit/>
          </a:bodyPr>
          <a:lstStyle/>
          <a:p>
            <a:r>
              <a:rPr lang="de-DE" sz="1200" b="1" dirty="0">
                <a:solidFill>
                  <a:schemeClr val="tx2"/>
                </a:solidFill>
                <a:latin typeface="Calibri" panose="020F0502020204030204" pitchFamily="34" charset="0"/>
              </a:rPr>
              <a:t>DiALOG-Award „Excellence in Digital Transformation“</a:t>
            </a:r>
          </a:p>
          <a:p>
            <a:r>
              <a:rPr lang="de-DE" sz="900" dirty="0">
                <a:solidFill>
                  <a:schemeClr val="tx2"/>
                </a:solidFill>
                <a:latin typeface="Calibri" panose="020F0502020204030204" pitchFamily="34" charset="0"/>
              </a:rPr>
              <a:t>Der DiALOG-Award fördert und fordert den Umkehrprozess vom IT-Lösungsdenken zu strukturierten, nachvollziehbaren, messbaren </a:t>
            </a:r>
          </a:p>
          <a:p>
            <a:r>
              <a:rPr lang="de-DE" sz="900" dirty="0">
                <a:solidFill>
                  <a:schemeClr val="tx2"/>
                </a:solidFill>
                <a:latin typeface="Calibri" panose="020F0502020204030204" pitchFamily="34" charset="0"/>
              </a:rPr>
              <a:t>Prozessen mit intelligenten und verständlichen Lösungsansätzen in den  Unternehmensorganisationen in Zeiten des digitalen Wandels. Ist ein Preis für Nachhaltigkeit. </a:t>
            </a:r>
          </a:p>
          <a:p>
            <a:r>
              <a:rPr lang="de-DE" sz="900" dirty="0">
                <a:solidFill>
                  <a:schemeClr val="tx2"/>
                </a:solidFill>
                <a:latin typeface="Calibri" panose="020F0502020204030204" pitchFamily="34" charset="0"/>
              </a:rPr>
              <a:t>Kreiert von Menschen mit Weitblick, Kompetenz und Zielorientierung. Kreiert für Menschen mit dem Fokus auf Transparenz, Verbindlichkeit und Motivation in der Gestaltung intelligenter Arbeits-, Dokumentations- und Organisationsprozesse. Der DiALOG-Award greift die Symbolik von Dialog und Prozessen auf. In diesem Sinne versteht sich der Preis als Wegweiser kluger IT-Entscheidungen.</a:t>
            </a:r>
          </a:p>
        </p:txBody>
      </p:sp>
      <p:sp>
        <p:nvSpPr>
          <p:cNvPr id="6" name="Rechteck 5"/>
          <p:cNvSpPr/>
          <p:nvPr/>
        </p:nvSpPr>
        <p:spPr>
          <a:xfrm>
            <a:off x="323528" y="1256149"/>
            <a:ext cx="8820472" cy="2200602"/>
          </a:xfrm>
          <a:prstGeom prst="rect">
            <a:avLst/>
          </a:prstGeom>
        </p:spPr>
        <p:txBody>
          <a:bodyPr wrap="square">
            <a:spAutoFit/>
          </a:bodyPr>
          <a:lstStyle/>
          <a:p>
            <a:r>
              <a:rPr lang="de-DE" sz="1200" b="1" dirty="0">
                <a:solidFill>
                  <a:schemeClr val="tx2"/>
                </a:solidFill>
                <a:latin typeface="Calibri" panose="020F0502020204030204" pitchFamily="34" charset="0"/>
              </a:rPr>
              <a:t>Teilnahmebedingungen</a:t>
            </a:r>
          </a:p>
          <a:p>
            <a:r>
              <a:rPr lang="de-DE" sz="900" dirty="0">
                <a:solidFill>
                  <a:schemeClr val="tx2"/>
                </a:solidFill>
                <a:latin typeface="Calibri" panose="020F0502020204030204" pitchFamily="34" charset="0"/>
              </a:rPr>
              <a:t>Gesucht werden strukturierte, innovative und übergreifende Ansätze, Methoden oder Arbeiten für den langfristig messbaren Erfolg von Organisationsabläufen im Umfeld sich agil verändernder Unternehmensprozesse. Diese intelligenten Lösungen oder auch gelebte Konzepte, die in der Praxis der Abteilungen entstanden sind, haben zu einer nachhaltigen Verbesserung der administrativen Unternehmensprozesse beigetragen. Idealerweise ist der EIM – Methodenansatz „informieren-motivieren-dokumentieren-verbessern“ mittels eines Konzeptes, Risikobewertung und einer Organisationsprozess-beschreibung dokumentiert.</a:t>
            </a:r>
          </a:p>
          <a:p>
            <a:r>
              <a:rPr lang="de-DE" sz="900" dirty="0">
                <a:solidFill>
                  <a:schemeClr val="tx2"/>
                </a:solidFill>
                <a:latin typeface="Calibri" panose="020F0502020204030204" pitchFamily="34" charset="0"/>
              </a:rPr>
              <a:t>Teilnehmen können Abteilungen aus allen administrativen Unternehmensteilen wie Compliance, Einkauf, Finance/Controlling, F&amp;E, Personal, IT, Kundenkommunikation, Legal, Marketing, Vertrieb u.a. aus den Anwenderunternehmen aller Branchen.</a:t>
            </a:r>
          </a:p>
          <a:p>
            <a:r>
              <a:rPr lang="de-DE" sz="900" dirty="0">
                <a:solidFill>
                  <a:schemeClr val="tx2"/>
                </a:solidFill>
                <a:latin typeface="Calibri" panose="020F0502020204030204" pitchFamily="34" charset="0"/>
              </a:rPr>
              <a:t>Der Preis wird im Rahmen des </a:t>
            </a:r>
            <a:r>
              <a:rPr lang="de-DE" sz="900" dirty="0" err="1">
                <a:solidFill>
                  <a:schemeClr val="tx2"/>
                </a:solidFill>
                <a:latin typeface="Calibri" panose="020F0502020204030204" pitchFamily="34" charset="0"/>
              </a:rPr>
              <a:t>DiALOG</a:t>
            </a:r>
            <a:r>
              <a:rPr lang="de-DE" sz="900" dirty="0">
                <a:solidFill>
                  <a:schemeClr val="tx2"/>
                </a:solidFill>
                <a:latin typeface="Calibri" panose="020F0502020204030204" pitchFamily="34" charset="0"/>
              </a:rPr>
              <a:t> CLUB ’22 &amp; Jahreskongress des VOI am 29.09.2022 im Hotel V8 in Böblingen vergeben. Die Vorstellung der nominierten Finalisten erfolgt ab </a:t>
            </a:r>
            <a:r>
              <a:rPr lang="de-DE" sz="900" dirty="0">
                <a:solidFill>
                  <a:schemeClr val="accent2"/>
                </a:solidFill>
                <a:latin typeface="Calibri" panose="020F0502020204030204" pitchFamily="34" charset="0"/>
              </a:rPr>
              <a:t>dem 01.09.2022 </a:t>
            </a:r>
            <a:r>
              <a:rPr lang="de-DE" sz="900" dirty="0">
                <a:solidFill>
                  <a:schemeClr val="tx2"/>
                </a:solidFill>
                <a:latin typeface="Calibri" panose="020F0502020204030204" pitchFamily="34" charset="0"/>
              </a:rPr>
              <a:t>auf der Homepage </a:t>
            </a:r>
            <a:r>
              <a:rPr lang="de-DE" sz="900" dirty="0">
                <a:solidFill>
                  <a:schemeClr val="tx2"/>
                </a:solidFill>
                <a:latin typeface="Calibri" panose="020F0502020204030204" pitchFamily="34" charset="0"/>
                <a:hlinkClick r:id="rId2"/>
              </a:rPr>
              <a:t>www.dialog-award.de</a:t>
            </a:r>
            <a:r>
              <a:rPr lang="de-DE" sz="900" dirty="0">
                <a:solidFill>
                  <a:schemeClr val="tx2"/>
                </a:solidFill>
                <a:latin typeface="Calibri" panose="020F0502020204030204" pitchFamily="34" charset="0"/>
              </a:rPr>
              <a:t>.  Die Preisträger und Gewinner werden durch die Organisation eingeladen und sind Ehrengäste des </a:t>
            </a:r>
            <a:r>
              <a:rPr lang="de-DE" sz="900" dirty="0" err="1">
                <a:solidFill>
                  <a:schemeClr val="tx2"/>
                </a:solidFill>
                <a:latin typeface="Calibri" panose="020F0502020204030204" pitchFamily="34" charset="0"/>
              </a:rPr>
              <a:t>DiALOG</a:t>
            </a:r>
            <a:r>
              <a:rPr lang="de-DE" sz="900" dirty="0">
                <a:solidFill>
                  <a:schemeClr val="tx2"/>
                </a:solidFill>
                <a:latin typeface="Calibri" panose="020F0502020204030204" pitchFamily="34" charset="0"/>
              </a:rPr>
              <a:t> CLUB am 29./30.09.2022 in Böblingen. Die Projekte der Finalisten werden in der folgenden Ausgabe des DiALOG Magazins vorgestellt. Sollte es dem Finalist nicht möglich sein, einen Beitrag zu liefern, behalten wir uns das Recht vor, einen Beitrag auf der Grundlage der Bewerbungsunterlagen zu verfassen.</a:t>
            </a:r>
            <a:endParaRPr lang="de-DE" sz="1000" dirty="0">
              <a:solidFill>
                <a:schemeClr val="tx2"/>
              </a:solidFill>
              <a:latin typeface="Calibri" panose="020F0502020204030204" pitchFamily="34" charset="0"/>
            </a:endParaRPr>
          </a:p>
          <a:p>
            <a:endParaRPr lang="de-DE" sz="1200" b="1" dirty="0">
              <a:solidFill>
                <a:schemeClr val="tx2"/>
              </a:solidFill>
              <a:latin typeface="Calibri" panose="020F0502020204030204" pitchFamily="34" charset="0"/>
            </a:endParaRPr>
          </a:p>
          <a:p>
            <a:r>
              <a:rPr lang="de-DE" sz="1200" b="1" dirty="0">
                <a:solidFill>
                  <a:schemeClr val="tx2"/>
                </a:solidFill>
                <a:latin typeface="Calibri" panose="020F0502020204030204" pitchFamily="34" charset="0"/>
              </a:rPr>
              <a:t>Einsendeschluss ist der 01.07.2023</a:t>
            </a:r>
          </a:p>
          <a:p>
            <a:endParaRPr lang="de-DE" sz="1100" dirty="0">
              <a:solidFill>
                <a:schemeClr val="tx2"/>
              </a:solidFill>
              <a:latin typeface="Calibri" panose="020F0502020204030204" pitchFamily="34" charset="0"/>
            </a:endParaRPr>
          </a:p>
        </p:txBody>
      </p:sp>
      <p:sp>
        <p:nvSpPr>
          <p:cNvPr id="7" name="Rechteck 6"/>
          <p:cNvSpPr/>
          <p:nvPr/>
        </p:nvSpPr>
        <p:spPr>
          <a:xfrm>
            <a:off x="323528" y="3368481"/>
            <a:ext cx="8136904" cy="1446550"/>
          </a:xfrm>
          <a:prstGeom prst="rect">
            <a:avLst/>
          </a:prstGeom>
        </p:spPr>
        <p:txBody>
          <a:bodyPr wrap="square">
            <a:spAutoFit/>
          </a:bodyPr>
          <a:lstStyle/>
          <a:p>
            <a:r>
              <a:rPr lang="de-DE" sz="1200" b="1" dirty="0">
                <a:solidFill>
                  <a:schemeClr val="tx2"/>
                </a:solidFill>
                <a:latin typeface="Calibri" panose="020F0502020204030204" pitchFamily="34" charset="0"/>
              </a:rPr>
              <a:t>Die Jury 2022/23 besteht aus  Mitgliedern und Förderern der Idee: </a:t>
            </a:r>
            <a:endParaRPr lang="de-DE" sz="800" b="1" dirty="0">
              <a:solidFill>
                <a:schemeClr val="tx2"/>
              </a:solidFill>
              <a:latin typeface="Calibri" panose="020F0502020204030204" pitchFamily="34" charset="0"/>
            </a:endParaRPr>
          </a:p>
          <a:p>
            <a:r>
              <a:rPr lang="de-DE" sz="400" dirty="0">
                <a:solidFill>
                  <a:schemeClr val="tx2"/>
                </a:solidFill>
                <a:latin typeface="Calibri" panose="020F0502020204030204" pitchFamily="34" charset="0"/>
              </a:rPr>
              <a:t> </a:t>
            </a:r>
          </a:p>
          <a:p>
            <a:pPr lvl="1"/>
            <a:r>
              <a:rPr lang="de-DE" sz="900" dirty="0">
                <a:solidFill>
                  <a:schemeClr val="tx2"/>
                </a:solidFill>
                <a:latin typeface="Calibri" panose="020F0502020204030204" pitchFamily="34" charset="0"/>
              </a:rPr>
              <a:t>Herr Marcus Enger (</a:t>
            </a:r>
            <a:r>
              <a:rPr lang="en-US" sz="900" dirty="0">
                <a:solidFill>
                  <a:schemeClr val="tx2"/>
                </a:solidFill>
                <a:latin typeface="Calibri" panose="020F0502020204030204" pitchFamily="34" charset="0"/>
              </a:rPr>
              <a:t>Territory Manager </a:t>
            </a:r>
            <a:r>
              <a:rPr lang="en-US" sz="900" dirty="0" err="1">
                <a:solidFill>
                  <a:schemeClr val="tx2"/>
                </a:solidFill>
                <a:latin typeface="Calibri" panose="020F0502020204030204" pitchFamily="34" charset="0"/>
              </a:rPr>
              <a:t>EngageOne</a:t>
            </a:r>
            <a:r>
              <a:rPr lang="en-US" sz="900" dirty="0">
                <a:solidFill>
                  <a:schemeClr val="tx2"/>
                </a:solidFill>
                <a:latin typeface="Calibri" panose="020F0502020204030204" pitchFamily="34" charset="0"/>
              </a:rPr>
              <a:t> Central Europe, Precisely</a:t>
            </a:r>
            <a:r>
              <a:rPr lang="de-DE" sz="900" dirty="0">
                <a:solidFill>
                  <a:schemeClr val="tx2"/>
                </a:solidFill>
                <a:latin typeface="Calibri" panose="020F0502020204030204" pitchFamily="34" charset="0"/>
              </a:rPr>
              <a:t>)</a:t>
            </a:r>
          </a:p>
          <a:p>
            <a:pPr lvl="1"/>
            <a:r>
              <a:rPr lang="de-DE" sz="900" dirty="0">
                <a:solidFill>
                  <a:schemeClr val="tx2"/>
                </a:solidFill>
                <a:latin typeface="Calibri" panose="020F0502020204030204" pitchFamily="34" charset="0"/>
              </a:rPr>
              <a:t>Herr Dr. Hans-Ulrich Geck (Leiter Compliance und Recht der NÜRNBERGER Versicherung)</a:t>
            </a:r>
          </a:p>
          <a:p>
            <a:pPr lvl="1"/>
            <a:r>
              <a:rPr lang="de-DE" sz="900" dirty="0">
                <a:solidFill>
                  <a:schemeClr val="tx2"/>
                </a:solidFill>
                <a:latin typeface="Calibri" panose="020F0502020204030204" pitchFamily="34" charset="0"/>
              </a:rPr>
              <a:t>Herr Prof. Dr. Bernhard Kölmel (Hochschule Pforzheim, Wirtschaftsingenieurwesen, Pforzheim)</a:t>
            </a:r>
          </a:p>
          <a:p>
            <a:pPr lvl="1"/>
            <a:r>
              <a:rPr lang="de-DE" sz="900" dirty="0">
                <a:solidFill>
                  <a:schemeClr val="tx2"/>
                </a:solidFill>
                <a:latin typeface="Calibri" panose="020F0502020204030204" pitchFamily="34" charset="0"/>
              </a:rPr>
              <a:t>Herr Sven Körber (Unternehmensberater und Senior Consultant für </a:t>
            </a:r>
            <a:r>
              <a:rPr lang="de-DE" sz="900" dirty="0" err="1">
                <a:solidFill>
                  <a:schemeClr val="tx2"/>
                </a:solidFill>
                <a:latin typeface="Calibri" panose="020F0502020204030204" pitchFamily="34" charset="0"/>
              </a:rPr>
              <a:t>good</a:t>
            </a:r>
            <a:r>
              <a:rPr lang="de-DE" sz="900" dirty="0">
                <a:solidFill>
                  <a:schemeClr val="tx2"/>
                </a:solidFill>
                <a:latin typeface="Calibri" panose="020F0502020204030204" pitchFamily="34" charset="0"/>
              </a:rPr>
              <a:t> </a:t>
            </a:r>
            <a:r>
              <a:rPr lang="de-DE" sz="900" dirty="0" err="1">
                <a:solidFill>
                  <a:schemeClr val="tx2"/>
                </a:solidFill>
                <a:latin typeface="Calibri" panose="020F0502020204030204" pitchFamily="34" charset="0"/>
              </a:rPr>
              <a:t>news</a:t>
            </a:r>
            <a:r>
              <a:rPr lang="de-DE" sz="900" dirty="0">
                <a:solidFill>
                  <a:schemeClr val="tx2"/>
                </a:solidFill>
                <a:latin typeface="Calibri" panose="020F0502020204030204" pitchFamily="34" charset="0"/>
              </a:rPr>
              <a:t>! GmbH, Stockelsdorf)</a:t>
            </a:r>
          </a:p>
          <a:p>
            <a:pPr lvl="1"/>
            <a:r>
              <a:rPr lang="de-DE" sz="900" dirty="0">
                <a:solidFill>
                  <a:schemeClr val="tx2"/>
                </a:solidFill>
                <a:latin typeface="Calibri" panose="020F0502020204030204" pitchFamily="34" charset="0"/>
              </a:rPr>
              <a:t>Herr Prof. Dr. Thorsten Riemke-Gurzki (Hochschule der Medien Stuttgart, Stuttgart)</a:t>
            </a:r>
          </a:p>
          <a:p>
            <a:pPr lvl="1"/>
            <a:r>
              <a:rPr lang="de-DE" sz="900" dirty="0">
                <a:solidFill>
                  <a:schemeClr val="tx2"/>
                </a:solidFill>
                <a:latin typeface="Calibri" panose="020F0502020204030204" pitchFamily="34" charset="0"/>
              </a:rPr>
              <a:t>Herr Steffen Schaar (Mitglied der Geschäftsleitung, The Quality Group GmbH, Böblingen)</a:t>
            </a:r>
          </a:p>
          <a:p>
            <a:pPr lvl="1"/>
            <a:r>
              <a:rPr lang="de-DE" sz="900" dirty="0">
                <a:solidFill>
                  <a:schemeClr val="tx2"/>
                </a:solidFill>
                <a:latin typeface="Calibri" panose="020F0502020204030204" pitchFamily="34" charset="0"/>
              </a:rPr>
              <a:t>Herr Peter J. Schmerler (Geschäftsführer des VOI e.V. – voice of information, Bonn)</a:t>
            </a:r>
          </a:p>
          <a:p>
            <a:pPr lvl="1"/>
            <a:r>
              <a:rPr lang="de-DE" sz="900" dirty="0">
                <a:solidFill>
                  <a:schemeClr val="tx2"/>
                </a:solidFill>
                <a:latin typeface="Calibri" panose="020F0502020204030204" pitchFamily="34" charset="0"/>
              </a:rPr>
              <a:t>Herr Andre Vogt (Direktor EIM der CENIT AG) </a:t>
            </a:r>
          </a:p>
        </p:txBody>
      </p:sp>
      <p:pic>
        <p:nvPicPr>
          <p:cNvPr id="8" name="Picture 8" descr="Y:\Bilder\Logos\DiALOG\Award\DiALOG_Award_Logo_blau.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4252" y="59679"/>
            <a:ext cx="1528172" cy="63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56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Titel / Vorstellung der Bewerbung</a:t>
            </a:r>
          </a:p>
        </p:txBody>
      </p:sp>
      <p:sp>
        <p:nvSpPr>
          <p:cNvPr id="5" name="Rechteck 4"/>
          <p:cNvSpPr/>
          <p:nvPr/>
        </p:nvSpPr>
        <p:spPr>
          <a:xfrm>
            <a:off x="179512" y="699542"/>
            <a:ext cx="8640960" cy="2862322"/>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Stellen Sie Ihr Projekt / Methode / Ansatz in Wort und Bild vor</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Bild</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Text</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Grafiken</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Links</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65397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Vorstellung der Firma / Anwender / Partner</a:t>
            </a:r>
          </a:p>
        </p:txBody>
      </p:sp>
      <p:sp>
        <p:nvSpPr>
          <p:cNvPr id="5" name="Rechteck 4"/>
          <p:cNvSpPr/>
          <p:nvPr/>
        </p:nvSpPr>
        <p:spPr>
          <a:xfrm>
            <a:off x="179512" y="699542"/>
            <a:ext cx="8640960" cy="4339650"/>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Stellen Sie Ihre Firma / Firmengruppe / Anwender in Wort und Bild vor</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Bild</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Text</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Grafiken</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Links</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309011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Problemstellung / Potenziale des Projektes </a:t>
            </a:r>
          </a:p>
        </p:txBody>
      </p:sp>
      <p:sp>
        <p:nvSpPr>
          <p:cNvPr id="5" name="Rechteck 4"/>
          <p:cNvSpPr/>
          <p:nvPr/>
        </p:nvSpPr>
        <p:spPr>
          <a:xfrm>
            <a:off x="179512" y="699542"/>
            <a:ext cx="8640960" cy="4339650"/>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Stellen Sie Ihre Firma / Firmengruppe / Anwender in Wort und Bild vor</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Bild</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Text</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Grafiken</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Links</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309011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Lösungsansatz / Beschreibung (1)</a:t>
            </a:r>
          </a:p>
        </p:txBody>
      </p:sp>
      <p:sp>
        <p:nvSpPr>
          <p:cNvPr id="6" name="Rechteck 5"/>
          <p:cNvSpPr/>
          <p:nvPr/>
        </p:nvSpPr>
        <p:spPr>
          <a:xfrm>
            <a:off x="179512" y="699542"/>
            <a:ext cx="8640960" cy="4339650"/>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Stellen Sie Ihr Projekt vor in Wort und Bild vor</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Bild</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Text</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Grafiken</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Links</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309011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Lösungsansatz / Beschreibung (2)</a:t>
            </a:r>
          </a:p>
        </p:txBody>
      </p:sp>
      <p:sp>
        <p:nvSpPr>
          <p:cNvPr id="6" name="Rechteck 5"/>
          <p:cNvSpPr/>
          <p:nvPr/>
        </p:nvSpPr>
        <p:spPr>
          <a:xfrm>
            <a:off x="179512" y="699542"/>
            <a:ext cx="8640960" cy="4339650"/>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Stellen Sie Ihr Projekt vor in Wort und Bild vor</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Bild</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Text</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Grafiken</a:t>
            </a:r>
          </a:p>
          <a:p>
            <a:pPr marL="742950" lvl="1" indent="-285750">
              <a:buFont typeface="Wingdings" panose="05000000000000000000" pitchFamily="2" charset="2"/>
              <a:buChar char="§"/>
            </a:pPr>
            <a:r>
              <a:rPr lang="de-DE" sz="1400" dirty="0">
                <a:solidFill>
                  <a:schemeClr val="accent2"/>
                </a:solidFill>
                <a:latin typeface="Calibri" panose="020F0502020204030204" pitchFamily="34" charset="0"/>
              </a:rPr>
              <a:t>Links</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47632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Zukunftsorientierung / Nachhaltigkeit im Projekt (1)</a:t>
            </a:r>
          </a:p>
        </p:txBody>
      </p:sp>
      <p:sp>
        <p:nvSpPr>
          <p:cNvPr id="5" name="Rechteck 4"/>
          <p:cNvSpPr/>
          <p:nvPr/>
        </p:nvSpPr>
        <p:spPr>
          <a:xfrm>
            <a:off x="179512" y="699542"/>
            <a:ext cx="8640960" cy="1261884"/>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Erläutern Sie für Ihr Unternehmen die Nachhaltigkeit und nennen Sie aus dem Projekt Ansätze für </a:t>
            </a:r>
          </a:p>
          <a:p>
            <a:pPr lvl="0"/>
            <a:r>
              <a:rPr lang="de-DE" sz="1400" b="1" i="1" dirty="0">
                <a:solidFill>
                  <a:schemeClr val="accent2"/>
                </a:solidFill>
                <a:latin typeface="Calibri" panose="020F0502020204030204" pitchFamily="34" charset="0"/>
              </a:rPr>
              <a:t>(1) unternehmensweiten Nutzen</a:t>
            </a: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
        <p:nvSpPr>
          <p:cNvPr id="6" name="Rechteck 5"/>
          <p:cNvSpPr/>
          <p:nvPr/>
        </p:nvSpPr>
        <p:spPr>
          <a:xfrm>
            <a:off x="179512" y="2069725"/>
            <a:ext cx="8640960" cy="1384995"/>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(2) Anwender Effizienz / Prozessoptimierung</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r>
              <a:rPr lang="de-DE" sz="1400" dirty="0">
                <a:solidFill>
                  <a:schemeClr val="accent2"/>
                </a:solidFill>
                <a:latin typeface="Calibri" panose="020F0502020204030204" pitchFamily="34" charset="0"/>
              </a:rPr>
              <a:t>	</a:t>
            </a:r>
          </a:p>
        </p:txBody>
      </p:sp>
      <p:sp>
        <p:nvSpPr>
          <p:cNvPr id="7" name="Rechteck 6"/>
          <p:cNvSpPr/>
          <p:nvPr/>
        </p:nvSpPr>
        <p:spPr>
          <a:xfrm>
            <a:off x="179512" y="3563019"/>
            <a:ext cx="8640960" cy="1384995"/>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(3) Qualitätsverbesserung / Risikominimierung / Compliance</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r>
              <a:rPr lang="de-DE" sz="1400"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293832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87474"/>
            <a:ext cx="7344816" cy="486054"/>
          </a:xfrm>
        </p:spPr>
        <p:txBody>
          <a:bodyPr/>
          <a:lstStyle/>
          <a:p>
            <a:r>
              <a:rPr lang="de-DE" dirty="0">
                <a:solidFill>
                  <a:schemeClr val="accent2"/>
                </a:solidFill>
                <a:latin typeface="Calibri" panose="020F0502020204030204" pitchFamily="34" charset="0"/>
              </a:rPr>
              <a:t>Zukunftsorientierung / Nachhaltigkeit im Projekt (2)</a:t>
            </a:r>
          </a:p>
        </p:txBody>
      </p:sp>
      <p:sp>
        <p:nvSpPr>
          <p:cNvPr id="6" name="Rechteck 5"/>
          <p:cNvSpPr/>
          <p:nvPr/>
        </p:nvSpPr>
        <p:spPr>
          <a:xfrm>
            <a:off x="179512" y="699542"/>
            <a:ext cx="8640960" cy="1261884"/>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(4) Unternehmenskommunikation / Kultur</a:t>
            </a:r>
          </a:p>
          <a:p>
            <a:pPr lvl="0"/>
            <a:endParaRPr lang="de-DE" sz="1400" b="1" i="1" dirty="0">
              <a:solidFill>
                <a:schemeClr val="accent2"/>
              </a:solidFill>
              <a:latin typeface="Calibri" panose="020F0502020204030204" pitchFamily="34" charset="0"/>
            </a:endParaRPr>
          </a:p>
          <a:p>
            <a:pPr lvl="0"/>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a:p>
            <a:endParaRPr lang="de-DE" sz="1200" dirty="0">
              <a:solidFill>
                <a:schemeClr val="accent2"/>
              </a:solidFill>
              <a:latin typeface="Calibri" panose="020F0502020204030204" pitchFamily="34" charset="0"/>
            </a:endParaRPr>
          </a:p>
        </p:txBody>
      </p:sp>
      <p:sp>
        <p:nvSpPr>
          <p:cNvPr id="7" name="Rechteck 6"/>
          <p:cNvSpPr/>
          <p:nvPr/>
        </p:nvSpPr>
        <p:spPr>
          <a:xfrm>
            <a:off x="179512" y="2069725"/>
            <a:ext cx="8640960" cy="1384995"/>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(5) Mitarbeitermotivation / Akzeptanz</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r>
              <a:rPr lang="de-DE" sz="1400" dirty="0">
                <a:solidFill>
                  <a:schemeClr val="accent2"/>
                </a:solidFill>
                <a:latin typeface="Calibri" panose="020F0502020204030204" pitchFamily="34" charset="0"/>
              </a:rPr>
              <a:t>	</a:t>
            </a:r>
          </a:p>
        </p:txBody>
      </p:sp>
      <p:sp>
        <p:nvSpPr>
          <p:cNvPr id="8" name="Rechteck 7"/>
          <p:cNvSpPr/>
          <p:nvPr/>
        </p:nvSpPr>
        <p:spPr>
          <a:xfrm>
            <a:off x="179512" y="3563019"/>
            <a:ext cx="8640960" cy="1384995"/>
          </a:xfrm>
          <a:prstGeom prst="rect">
            <a:avLst/>
          </a:prstGeom>
          <a:ln w="3175">
            <a:solidFill>
              <a:schemeClr val="accent2"/>
            </a:solidFill>
          </a:ln>
        </p:spPr>
        <p:txBody>
          <a:bodyPr wrap="square">
            <a:spAutoFit/>
          </a:bodyPr>
          <a:lstStyle/>
          <a:p>
            <a:pPr lvl="0"/>
            <a:r>
              <a:rPr lang="de-DE" sz="1400" b="1" i="1" dirty="0">
                <a:solidFill>
                  <a:schemeClr val="accent2"/>
                </a:solidFill>
                <a:latin typeface="Calibri" panose="020F0502020204030204" pitchFamily="34" charset="0"/>
              </a:rPr>
              <a:t>(6) sonstige Organisationsverbesserungen</a:t>
            </a: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endParaRPr lang="de-DE" sz="1400" dirty="0">
              <a:solidFill>
                <a:schemeClr val="accent2"/>
              </a:solidFill>
              <a:latin typeface="Calibri" panose="020F0502020204030204" pitchFamily="34" charset="0"/>
            </a:endParaRPr>
          </a:p>
          <a:p>
            <a:r>
              <a:rPr lang="de-DE" sz="1400"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3090115030"/>
      </p:ext>
    </p:extLst>
  </p:cSld>
  <p:clrMapOvr>
    <a:masterClrMapping/>
  </p:clrMapOvr>
</p:sld>
</file>

<file path=ppt/theme/theme1.xml><?xml version="1.0" encoding="utf-8"?>
<a:theme xmlns:a="http://schemas.openxmlformats.org/drawingml/2006/main" name="Larissa-Design">
  <a:themeElements>
    <a:clrScheme name="TQG 2016">
      <a:dk1>
        <a:srgbClr val="213C84"/>
      </a:dk1>
      <a:lt1>
        <a:srgbClr val="FFFFFF"/>
      </a:lt1>
      <a:dk2>
        <a:srgbClr val="333333"/>
      </a:dk2>
      <a:lt2>
        <a:srgbClr val="6996C8"/>
      </a:lt2>
      <a:accent1>
        <a:srgbClr val="1F407B"/>
      </a:accent1>
      <a:accent2>
        <a:srgbClr val="3C424D"/>
      </a:accent2>
      <a:accent3>
        <a:srgbClr val="563674"/>
      </a:accent3>
      <a:accent4>
        <a:srgbClr val="684738"/>
      </a:accent4>
      <a:accent5>
        <a:srgbClr val="006657"/>
      </a:accent5>
      <a:accent6>
        <a:srgbClr val="780000"/>
      </a:accent6>
      <a:hlink>
        <a:srgbClr val="333333"/>
      </a:hlink>
      <a:folHlink>
        <a:srgbClr val="333333"/>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Design">
  <a:themeElements>
    <a:clrScheme name="Benutzerdefiniert 1">
      <a:dk1>
        <a:srgbClr val="213C84"/>
      </a:dk1>
      <a:lt1>
        <a:srgbClr val="FFFFFF"/>
      </a:lt1>
      <a:dk2>
        <a:srgbClr val="333333"/>
      </a:dk2>
      <a:lt2>
        <a:srgbClr val="6996C8"/>
      </a:lt2>
      <a:accent1>
        <a:srgbClr val="1F407B"/>
      </a:accent1>
      <a:accent2>
        <a:srgbClr val="3C424D"/>
      </a:accent2>
      <a:accent3>
        <a:srgbClr val="6B6E93"/>
      </a:accent3>
      <a:accent4>
        <a:srgbClr val="684738"/>
      </a:accent4>
      <a:accent5>
        <a:srgbClr val="006657"/>
      </a:accent5>
      <a:accent6>
        <a:srgbClr val="780000"/>
      </a:accent6>
      <a:hlink>
        <a:srgbClr val="333333"/>
      </a:hlink>
      <a:folHlink>
        <a:srgbClr val="333333"/>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Bildschirmpräsentation (16:9)</PresentationFormat>
  <Paragraphs>228</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15</vt:i4>
      </vt:variant>
    </vt:vector>
  </HeadingPairs>
  <TitlesOfParts>
    <vt:vector size="22" baseType="lpstr">
      <vt:lpstr>Arial</vt:lpstr>
      <vt:lpstr>Calibri</vt:lpstr>
      <vt:lpstr>GillSansLight</vt:lpstr>
      <vt:lpstr>Lucida Sans Unicode</vt:lpstr>
      <vt:lpstr>Wingdings</vt:lpstr>
      <vt:lpstr>Larissa-Design</vt:lpstr>
      <vt:lpstr>1_Larissa-Design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steffen</dc:creator>
  <cp:lastModifiedBy>Cornelia Geiselhart</cp:lastModifiedBy>
  <cp:revision>1734</cp:revision>
  <cp:lastPrinted>2015-04-27T16:44:44Z</cp:lastPrinted>
  <dcterms:created xsi:type="dcterms:W3CDTF">2011-08-22T10:39:43Z</dcterms:created>
  <dcterms:modified xsi:type="dcterms:W3CDTF">2022-09-05T17:42:14Z</dcterms:modified>
</cp:coreProperties>
</file>